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6"/>
  </p:notesMasterIdLst>
  <p:sldIdLst>
    <p:sldId id="2147470561" r:id="rId2"/>
    <p:sldId id="258" r:id="rId3"/>
    <p:sldId id="2147470553" r:id="rId4"/>
    <p:sldId id="2147470564" r:id="rId5"/>
  </p:sldIdLst>
  <p:sldSz cx="9144000" cy="5143500" type="screen16x9"/>
  <p:notesSz cx="5143500" cy="9144000"/>
  <p:embeddedFontLst>
    <p:embeddedFont>
      <p:font typeface="Anton" pitchFamily="2" charset="77"/>
      <p:regular r:id="rId7"/>
    </p:embeddedFont>
    <p:embeddedFont>
      <p:font typeface="Arial Narrow" panose="020B0604020202020204" pitchFamily="34" charset="0"/>
      <p:regular r:id="rId8"/>
      <p:bold r:id="rId9"/>
      <p:italic r:id="rId10"/>
      <p:boldItalic r:id="rId11"/>
    </p:embeddedFont>
    <p:embeddedFont>
      <p:font typeface="Century Gothic" panose="020B0502020202020204" pitchFamily="34" charset="0"/>
      <p:regular r:id="rId12"/>
      <p:bold r:id="rId13"/>
      <p:italic r:id="rId14"/>
      <p:boldItalic r:id="rId15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C5C5"/>
    <a:srgbClr val="12BFB0"/>
    <a:srgbClr val="56B8E9"/>
    <a:srgbClr val="232325"/>
    <a:srgbClr val="287BC6"/>
    <a:srgbClr val="C9EBFF"/>
    <a:srgbClr val="FFFFFF"/>
    <a:srgbClr val="1A1A2E"/>
    <a:srgbClr val="1562B7"/>
    <a:srgbClr val="0101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85"/>
    <p:restoredTop sz="95636"/>
  </p:normalViewPr>
  <p:slideViewPr>
    <p:cSldViewPr snapToGrid="0" snapToObjects="1">
      <p:cViewPr varScale="1">
        <p:scale>
          <a:sx n="173" d="100"/>
          <a:sy n="173" d="100"/>
        </p:scale>
        <p:origin x="192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font" Target="fonts/font9.fntdata"/><Relationship Id="rId10" Type="http://schemas.openxmlformats.org/officeDocument/2006/relationships/font" Target="fonts/font4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003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11495B-1795-F38B-1A10-58AD5290B0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8A8321-60B6-8984-00D9-46117ABD81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95EB08-6EF6-C6CD-DA2E-31B8277B39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1F9DE9-C8C2-3A9C-7846-89ED6D11D8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2650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D668D2-494D-74D6-29B7-27B9EB9F00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64E7E7-9F51-41F3-8559-8D9123B3A2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DDB010-D135-2988-433F-C47CC10E69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16F94A-85C5-4583-DCFC-5C19B58964F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44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6.jp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emf"/><Relationship Id="rId11" Type="http://schemas.openxmlformats.org/officeDocument/2006/relationships/image" Target="../media/image19.svg"/><Relationship Id="rId5" Type="http://schemas.openxmlformats.org/officeDocument/2006/relationships/image" Target="../media/image13.sv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0.jpg"/><Relationship Id="rId7" Type="http://schemas.openxmlformats.org/officeDocument/2006/relationships/image" Target="../media/image2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5" Type="http://schemas.openxmlformats.org/officeDocument/2006/relationships/image" Target="../media/image14.emf"/><Relationship Id="rId4" Type="http://schemas.openxmlformats.org/officeDocument/2006/relationships/image" Target="../media/image21.sv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7152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3BB0E5-C9D3-6B3E-B7AE-E94650BF5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86044804-C9C1-1514-6712-815F67B08C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834216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93B38830-3101-2655-41CC-A12EDEB30CE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1486"/>
          <a:stretch>
            <a:fillRect/>
          </a:stretch>
        </p:blipFill>
        <p:spPr>
          <a:xfrm>
            <a:off x="-1" y="966213"/>
            <a:ext cx="2958353" cy="381121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BCB2168-21DA-1506-C50E-45EB32F1D9A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3650"/>
          <a:stretch>
            <a:fillRect/>
          </a:stretch>
        </p:blipFill>
        <p:spPr>
          <a:xfrm>
            <a:off x="-84002" y="1932432"/>
            <a:ext cx="9226296" cy="290178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30D8608-D0B7-14FE-C712-1CA873AF33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94471" y="377740"/>
            <a:ext cx="4155058" cy="1064100"/>
          </a:xfrm>
          <a:prstGeom prst="rect">
            <a:avLst/>
          </a:prstGeom>
        </p:spPr>
      </p:pic>
      <p:sp>
        <p:nvSpPr>
          <p:cNvPr id="24" name="Text 3">
            <a:extLst>
              <a:ext uri="{FF2B5EF4-FFF2-40B4-BE49-F238E27FC236}">
                <a16:creationId xmlns:a16="http://schemas.microsoft.com/office/drawing/2014/main" id="{A78DD7CC-ABF6-7062-C257-8EED2A8A76CA}"/>
              </a:ext>
            </a:extLst>
          </p:cNvPr>
          <p:cNvSpPr/>
          <p:nvPr/>
        </p:nvSpPr>
        <p:spPr>
          <a:xfrm>
            <a:off x="2260600" y="2798804"/>
            <a:ext cx="4613657" cy="118652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200" kern="0" dirty="0">
                <a:gradFill>
                  <a:gsLst>
                    <a:gs pos="24000">
                      <a:schemeClr val="bg1"/>
                    </a:gs>
                    <a:gs pos="0">
                      <a:srgbClr val="56B8E9"/>
                    </a:gs>
                  </a:gsLst>
                  <a:lin ang="10800000" scaled="0"/>
                </a:gradFill>
                <a:latin typeface="Anton" pitchFamily="2" charset="77"/>
              </a:rPr>
              <a:t>A Modern Financial Platform</a:t>
            </a:r>
          </a:p>
          <a:p>
            <a:pPr algn="ctr"/>
            <a:r>
              <a:rPr lang="en-US" sz="2200" kern="0" dirty="0">
                <a:solidFill>
                  <a:schemeClr val="bg1"/>
                </a:solidFill>
                <a:latin typeface="Anton" pitchFamily="2" charset="77"/>
              </a:rPr>
              <a:t>Built for the Way</a:t>
            </a:r>
          </a:p>
          <a:p>
            <a:pPr algn="ctr"/>
            <a:r>
              <a:rPr lang="en-US" sz="2200" kern="0" dirty="0">
                <a:gradFill>
                  <a:gsLst>
                    <a:gs pos="54000">
                      <a:schemeClr val="bg1"/>
                    </a:gs>
                    <a:gs pos="0">
                      <a:srgbClr val="56B8E9"/>
                    </a:gs>
                  </a:gsLst>
                  <a:lin ang="0" scaled="0"/>
                </a:gradFill>
                <a:latin typeface="Anton" pitchFamily="2" charset="77"/>
              </a:rPr>
              <a:t>People Live Today.</a:t>
            </a:r>
            <a:endParaRPr lang="en-US" sz="2200" dirty="0">
              <a:gradFill>
                <a:gsLst>
                  <a:gs pos="54000">
                    <a:schemeClr val="bg1"/>
                  </a:gs>
                  <a:gs pos="0">
                    <a:srgbClr val="56B8E9"/>
                  </a:gs>
                </a:gsLst>
                <a:lin ang="0" scaled="0"/>
              </a:gradFill>
              <a:latin typeface="Anton" pitchFamily="2" charset="7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ECAA75E-F7BB-2832-842C-0703FF8352A8}"/>
              </a:ext>
            </a:extLst>
          </p:cNvPr>
          <p:cNvSpPr txBox="1"/>
          <p:nvPr/>
        </p:nvSpPr>
        <p:spPr>
          <a:xfrm>
            <a:off x="2251457" y="3958944"/>
            <a:ext cx="46228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1000" dirty="0">
                <a:gradFill>
                  <a:gsLst>
                    <a:gs pos="71000">
                      <a:schemeClr val="bg1"/>
                    </a:gs>
                    <a:gs pos="1000">
                      <a:srgbClr val="56B8E9"/>
                    </a:gs>
                  </a:gsLst>
                  <a:lin ang="0" scaled="0"/>
                </a:gradFill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Introducing a new way to bring real, everyday financial services*</a:t>
            </a:r>
            <a:endParaRPr lang="en-US" sz="1000" dirty="0">
              <a:gradFill>
                <a:gsLst>
                  <a:gs pos="71000">
                    <a:schemeClr val="bg1"/>
                  </a:gs>
                  <a:gs pos="1000">
                    <a:srgbClr val="56B8E9"/>
                  </a:gs>
                </a:gsLst>
                <a:lin ang="0" scaled="0"/>
              </a:gradFill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r>
              <a:rPr lang="en-US" sz="1000" dirty="0">
                <a:gradFill>
                  <a:gsLst>
                    <a:gs pos="71000">
                      <a:schemeClr val="bg1"/>
                    </a:gs>
                    <a:gs pos="1000">
                      <a:srgbClr val="56B8E9"/>
                    </a:gs>
                  </a:gsLst>
                  <a:lin ang="0" scaled="0"/>
                </a:gradFill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to real people — and a new way to get paid and grow your business.</a:t>
            </a:r>
            <a:endParaRPr lang="en-US" sz="1000" dirty="0">
              <a:gradFill>
                <a:gsLst>
                  <a:gs pos="71000">
                    <a:schemeClr val="bg1"/>
                  </a:gs>
                  <a:gs pos="1000">
                    <a:srgbClr val="56B8E9"/>
                  </a:gs>
                </a:gsLst>
                <a:lin ang="0" scaled="0"/>
              </a:gradFill>
              <a:latin typeface="Century Gothic" panose="020B0502020202020204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473BE52-8A47-7FB8-1970-F0086454DE12}"/>
              </a:ext>
            </a:extLst>
          </p:cNvPr>
          <p:cNvGrpSpPr/>
          <p:nvPr/>
        </p:nvGrpSpPr>
        <p:grpSpPr>
          <a:xfrm>
            <a:off x="3220439" y="1451940"/>
            <a:ext cx="2703122" cy="349366"/>
            <a:chOff x="3408745" y="1544539"/>
            <a:chExt cx="2703122" cy="34936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31BE25C-6014-46B6-C43B-8DE50B6044D7}"/>
                </a:ext>
              </a:extLst>
            </p:cNvPr>
            <p:cNvSpPr txBox="1"/>
            <p:nvPr/>
          </p:nvSpPr>
          <p:spPr>
            <a:xfrm>
              <a:off x="3408745" y="1586128"/>
              <a:ext cx="1776713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>
                <a:buNone/>
              </a:pPr>
              <a:r>
                <a:rPr lang="en-US" sz="1400" kern="0" spc="3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POWERED BY</a:t>
              </a:r>
              <a:endParaRPr lang="en-US" sz="14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9387DCDD-E1C3-F11B-077D-89C4CA2EF41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92427" y="1544539"/>
              <a:ext cx="1019440" cy="268173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5125701C-8629-DE0C-06C4-86D78ABC67B2}"/>
              </a:ext>
            </a:extLst>
          </p:cNvPr>
          <p:cNvGrpSpPr/>
          <p:nvPr/>
        </p:nvGrpSpPr>
        <p:grpSpPr>
          <a:xfrm>
            <a:off x="-12702" y="4732782"/>
            <a:ext cx="9189720" cy="429768"/>
            <a:chOff x="-12702" y="4732782"/>
            <a:chExt cx="9189720" cy="429768"/>
          </a:xfrm>
        </p:grpSpPr>
        <p:sp>
          <p:nvSpPr>
            <p:cNvPr id="3" name="Shape 18">
              <a:extLst>
                <a:ext uri="{FF2B5EF4-FFF2-40B4-BE49-F238E27FC236}">
                  <a16:creationId xmlns:a16="http://schemas.microsoft.com/office/drawing/2014/main" id="{F95C5142-C972-2347-73C2-2D33BC75C577}"/>
                </a:ext>
              </a:extLst>
            </p:cNvPr>
            <p:cNvSpPr/>
            <p:nvPr/>
          </p:nvSpPr>
          <p:spPr>
            <a:xfrm>
              <a:off x="-12702" y="4732782"/>
              <a:ext cx="9189720" cy="429768"/>
            </a:xfrm>
            <a:prstGeom prst="rect">
              <a:avLst/>
            </a:prstGeom>
            <a:gradFill>
              <a:gsLst>
                <a:gs pos="38000">
                  <a:schemeClr val="tx1"/>
                </a:gs>
                <a:gs pos="100000">
                  <a:srgbClr val="69CFF7"/>
                </a:gs>
                <a:gs pos="62000">
                  <a:srgbClr val="1562B7"/>
                </a:gs>
              </a:gsLst>
              <a:lin ang="10800000" scaled="0"/>
            </a:gradFill>
            <a:ln w="12700">
              <a:noFill/>
              <a:prstDash val="solid"/>
            </a:ln>
          </p:spPr>
          <p:txBody>
            <a:bodyPr/>
            <a:lstStyle/>
            <a:p>
              <a:endParaRPr lang="en-US" b="1" dirty="0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248E881-9A5B-C3BE-80AE-FB3E4C8B650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alphaModFix amt="8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45780" y="4844316"/>
              <a:ext cx="685800" cy="180406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E98ECCB-8041-24B7-5A05-1B4D2DB61054}"/>
              </a:ext>
            </a:extLst>
          </p:cNvPr>
          <p:cNvSpPr txBox="1"/>
          <p:nvPr/>
        </p:nvSpPr>
        <p:spPr>
          <a:xfrm>
            <a:off x="2050455" y="4386791"/>
            <a:ext cx="5043089" cy="32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740" i="1" dirty="0">
                <a:solidFill>
                  <a:schemeClr val="bg2">
                    <a:lumMod val="75000"/>
                  </a:schemeClr>
                </a:solidFill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*</a:t>
            </a:r>
            <a:r>
              <a:rPr lang="en-US" sz="740" i="1" dirty="0" err="1">
                <a:solidFill>
                  <a:schemeClr val="bg2">
                    <a:lumMod val="75000"/>
                  </a:schemeClr>
                </a:solidFill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DingoBlu</a:t>
            </a:r>
            <a:r>
              <a:rPr lang="en-US" sz="740" i="1" dirty="0">
                <a:solidFill>
                  <a:schemeClr val="bg2">
                    <a:lumMod val="75000"/>
                  </a:schemeClr>
                </a:solidFill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 is a financial technology platform, not an FDIC-Insured bank. Banking services and eligible deposit accounts will be provided by </a:t>
            </a:r>
            <a:r>
              <a:rPr lang="en-US" sz="740" i="1" dirty="0" err="1">
                <a:solidFill>
                  <a:schemeClr val="bg2">
                    <a:lumMod val="75000"/>
                  </a:schemeClr>
                </a:solidFill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DingoBlu’s</a:t>
            </a:r>
            <a:r>
              <a:rPr lang="en-US" sz="740" i="1" dirty="0">
                <a:solidFill>
                  <a:schemeClr val="bg2">
                    <a:lumMod val="75000"/>
                  </a:schemeClr>
                </a:solidFill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 FDIC-insured partner bank</a:t>
            </a:r>
            <a:r>
              <a:rPr lang="en-US" sz="740" i="1" dirty="0">
                <a:solidFill>
                  <a:schemeClr val="bg2">
                    <a:lumMod val="75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. FDIC insurance is provided by such banks up to applicable limits and subject to FDIC requirements.</a:t>
            </a:r>
            <a:endParaRPr lang="en-US" sz="740" i="1" dirty="0">
              <a:solidFill>
                <a:schemeClr val="bg2">
                  <a:lumMod val="75000"/>
                </a:schemeClr>
              </a:solidFill>
              <a:effectLst/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8" name="Text 19">
            <a:extLst>
              <a:ext uri="{FF2B5EF4-FFF2-40B4-BE49-F238E27FC236}">
                <a16:creationId xmlns:a16="http://schemas.microsoft.com/office/drawing/2014/main" id="{1CEF58FD-C1E1-6C88-94A5-749C42A98680}"/>
              </a:ext>
            </a:extLst>
          </p:cNvPr>
          <p:cNvSpPr/>
          <p:nvPr/>
        </p:nvSpPr>
        <p:spPr>
          <a:xfrm>
            <a:off x="397818" y="4855876"/>
            <a:ext cx="4141672" cy="18040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800" b="1" spc="1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For IBO Use  </a:t>
            </a:r>
            <a:r>
              <a:rPr lang="en-US" sz="800" b="1" spc="10" dirty="0">
                <a:latin typeface="Arial Narrow" panose="020B0604020202020204" pitchFamily="34" charset="0"/>
                <a:cs typeface="Arial Narrow" panose="020B0604020202020204" pitchFamily="34" charset="0"/>
              </a:rPr>
              <a:t>|</a:t>
            </a:r>
            <a:r>
              <a:rPr lang="en-US" sz="800" b="1" spc="1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 Not for External Distribution Without Approval</a:t>
            </a:r>
          </a:p>
        </p:txBody>
      </p:sp>
    </p:spTree>
    <p:extLst>
      <p:ext uri="{BB962C8B-B14F-4D97-AF65-F5344CB8AC3E}">
        <p14:creationId xmlns:p14="http://schemas.microsoft.com/office/powerpoint/2010/main" val="1290379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73820C33-BEE6-B5B5-97C3-C04B2003CB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0185"/>
          <a:stretch>
            <a:fillRect/>
          </a:stretch>
        </p:blipFill>
        <p:spPr>
          <a:xfrm>
            <a:off x="-1359" y="-1113"/>
            <a:ext cx="4398721" cy="5010150"/>
          </a:xfrm>
          <a:prstGeom prst="rect">
            <a:avLst/>
          </a:prstGeom>
        </p:spPr>
      </p:pic>
      <p:sp>
        <p:nvSpPr>
          <p:cNvPr id="30" name="Text 2">
            <a:extLst>
              <a:ext uri="{FF2B5EF4-FFF2-40B4-BE49-F238E27FC236}">
                <a16:creationId xmlns:a16="http://schemas.microsoft.com/office/drawing/2014/main" id="{B354723D-1594-DA76-713D-E7C93DF41F80}"/>
              </a:ext>
            </a:extLst>
          </p:cNvPr>
          <p:cNvSpPr/>
          <p:nvPr/>
        </p:nvSpPr>
        <p:spPr>
          <a:xfrm>
            <a:off x="402695" y="3481504"/>
            <a:ext cx="4858464" cy="4297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4000" dirty="0">
                <a:solidFill>
                  <a:srgbClr val="FFFFFF"/>
                </a:solidFill>
                <a:latin typeface="Anton" pitchFamily="2" charset="77"/>
                <a:ea typeface="Calibri" pitchFamily="34" charset="-122"/>
                <a:cs typeface="Calibri" pitchFamily="34" charset="-120"/>
              </a:rPr>
              <a:t>What is</a:t>
            </a:r>
            <a:r>
              <a:rPr lang="en-US" sz="4000" dirty="0">
                <a:latin typeface="Anton" pitchFamily="2" charset="77"/>
              </a:rPr>
              <a:t> </a:t>
            </a:r>
            <a:r>
              <a:rPr lang="en-US" sz="4000" dirty="0" err="1">
                <a:solidFill>
                  <a:srgbClr val="FFFFFF"/>
                </a:solidFill>
                <a:latin typeface="Anton" pitchFamily="2" charset="77"/>
                <a:ea typeface="Calibri" pitchFamily="34" charset="-122"/>
                <a:cs typeface="Calibri" pitchFamily="34" charset="-120"/>
              </a:rPr>
              <a:t>DingoBlu</a:t>
            </a:r>
            <a:r>
              <a:rPr lang="en-US" sz="4000" dirty="0">
                <a:solidFill>
                  <a:srgbClr val="FFFFFF"/>
                </a:solidFill>
                <a:latin typeface="Anton" pitchFamily="2" charset="77"/>
                <a:ea typeface="Calibri" pitchFamily="34" charset="-122"/>
                <a:cs typeface="Calibri" pitchFamily="34" charset="-120"/>
              </a:rPr>
              <a:t>?</a:t>
            </a:r>
            <a:endParaRPr lang="en-US" sz="4000" dirty="0">
              <a:latin typeface="Anton" pitchFamily="2" charset="77"/>
            </a:endParaRPr>
          </a:p>
        </p:txBody>
      </p:sp>
      <p:sp>
        <p:nvSpPr>
          <p:cNvPr id="31" name="Text 3">
            <a:extLst>
              <a:ext uri="{FF2B5EF4-FFF2-40B4-BE49-F238E27FC236}">
                <a16:creationId xmlns:a16="http://schemas.microsoft.com/office/drawing/2014/main" id="{1432BB42-2A95-AC49-43C9-348E4A99994D}"/>
              </a:ext>
            </a:extLst>
          </p:cNvPr>
          <p:cNvSpPr/>
          <p:nvPr/>
        </p:nvSpPr>
        <p:spPr>
          <a:xfrm>
            <a:off x="402695" y="4082722"/>
            <a:ext cx="3611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550" kern="0" spc="200" dirty="0">
                <a:gradFill>
                  <a:gsLst>
                    <a:gs pos="100000">
                      <a:schemeClr val="bg1"/>
                    </a:gs>
                    <a:gs pos="0">
                      <a:srgbClr val="4AD7EF"/>
                    </a:gs>
                  </a:gsLst>
                  <a:lin ang="0" scaled="0"/>
                </a:gradFill>
                <a:latin typeface="Century Gothic" panose="020B0502020202020204" pitchFamily="34" charset="0"/>
              </a:rPr>
              <a:t>DIGITAL BANKING SERVICES</a:t>
            </a:r>
            <a:endParaRPr lang="en-US" sz="1550" dirty="0">
              <a:gradFill>
                <a:gsLst>
                  <a:gs pos="100000">
                    <a:schemeClr val="bg1"/>
                  </a:gs>
                  <a:gs pos="0">
                    <a:srgbClr val="4AD7EF"/>
                  </a:gs>
                </a:gsLst>
                <a:lin ang="0" scaled="0"/>
              </a:gradFill>
              <a:latin typeface="Century Gothic" panose="020B0502020202020204" pitchFamily="34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5205815" y="1271074"/>
            <a:ext cx="35810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71525"/>
                </a:solidFill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Mobile-First Banking</a:t>
            </a:r>
            <a:endParaRPr lang="en-US" sz="1200" dirty="0">
              <a:latin typeface="Century Gothic" panose="020B0502020202020204" pitchFamily="34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5205815" y="1439966"/>
            <a:ext cx="350770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34155"/>
                </a:solidFill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Everything a customer needs — checking, savings, debit — in one clean app. No branches, no paperwork, no friction.</a:t>
            </a:r>
            <a:endParaRPr lang="en-US" sz="950" dirty="0">
              <a:latin typeface="Century Gothic" panose="020B0502020202020204" pitchFamily="34" charset="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5205815" y="2071541"/>
            <a:ext cx="35810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71525"/>
                </a:solidFill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Built on Proven Infrastructure</a:t>
            </a:r>
            <a:endParaRPr lang="en-US" sz="1200" dirty="0">
              <a:latin typeface="Century Gothic" panose="020B0502020202020204" pitchFamily="34" charset="0"/>
            </a:endParaRPr>
          </a:p>
        </p:txBody>
      </p:sp>
      <p:sp>
        <p:nvSpPr>
          <p:cNvPr id="15" name="Text 10"/>
          <p:cNvSpPr/>
          <p:nvPr/>
        </p:nvSpPr>
        <p:spPr>
          <a:xfrm>
            <a:off x="5205815" y="2240433"/>
            <a:ext cx="35704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34155"/>
                </a:solidFill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Deposits held at an FDIC-insured partner bank. </a:t>
            </a:r>
            <a:r>
              <a:rPr lang="en-US" sz="950" dirty="0" err="1">
                <a:solidFill>
                  <a:srgbClr val="334155"/>
                </a:solidFill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DingoBlu</a:t>
            </a:r>
            <a:r>
              <a:rPr lang="en-US" sz="950" dirty="0">
                <a:solidFill>
                  <a:srgbClr val="334155"/>
                </a:solidFill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 offers financial  services — secure, modern, and built to last.</a:t>
            </a:r>
            <a:endParaRPr lang="en-US" sz="950" dirty="0">
              <a:latin typeface="Century Gothic" panose="020B0502020202020204" pitchFamily="34" charset="0"/>
            </a:endParaRPr>
          </a:p>
        </p:txBody>
      </p:sp>
      <p:sp>
        <p:nvSpPr>
          <p:cNvPr id="18" name="Text 12"/>
          <p:cNvSpPr/>
          <p:nvPr/>
        </p:nvSpPr>
        <p:spPr>
          <a:xfrm>
            <a:off x="5205815" y="2892635"/>
            <a:ext cx="35810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71525"/>
                </a:solidFill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A Real Consumer Need</a:t>
            </a:r>
            <a:endParaRPr lang="en-US" sz="1200" dirty="0">
              <a:latin typeface="Century Gothic" panose="020B0502020202020204" pitchFamily="34" charset="0"/>
            </a:endParaRPr>
          </a:p>
        </p:txBody>
      </p:sp>
      <p:sp>
        <p:nvSpPr>
          <p:cNvPr id="19" name="Text 13"/>
          <p:cNvSpPr/>
          <p:nvPr/>
        </p:nvSpPr>
        <p:spPr>
          <a:xfrm>
            <a:off x="5205814" y="3061527"/>
            <a:ext cx="3656195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34155"/>
                </a:solidFill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Everyone needs a bank account. DingoBlu gives IBOs a product that every person in their network can genuinely use.</a:t>
            </a:r>
            <a:endParaRPr lang="en-US" sz="950" dirty="0">
              <a:latin typeface="Century Gothic" panose="020B0502020202020204" pitchFamily="34" charset="0"/>
            </a:endParaRPr>
          </a:p>
        </p:txBody>
      </p:sp>
      <p:sp>
        <p:nvSpPr>
          <p:cNvPr id="22" name="Text 15"/>
          <p:cNvSpPr/>
          <p:nvPr/>
        </p:nvSpPr>
        <p:spPr>
          <a:xfrm>
            <a:off x="5205815" y="3760624"/>
            <a:ext cx="35810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71525"/>
                </a:solidFill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A Platform, Not a Product</a:t>
            </a:r>
            <a:endParaRPr lang="en-US" sz="1200" dirty="0">
              <a:latin typeface="Century Gothic" panose="020B0502020202020204" pitchFamily="34" charset="0"/>
            </a:endParaRPr>
          </a:p>
        </p:txBody>
      </p:sp>
      <p:sp>
        <p:nvSpPr>
          <p:cNvPr id="23" name="Text 16"/>
          <p:cNvSpPr/>
          <p:nvPr/>
        </p:nvSpPr>
        <p:spPr>
          <a:xfrm>
            <a:off x="5205815" y="3929516"/>
            <a:ext cx="37421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34155"/>
                </a:solidFill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Launching with essentials. Growing into payments, lending, investing, and more — every expansion is a new income stream.</a:t>
            </a:r>
            <a:endParaRPr lang="en-US" sz="950" dirty="0">
              <a:latin typeface="Century Gothic" panose="020B0502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8056D69-B6FD-F07B-6C09-FC7F7BE98CA4}"/>
              </a:ext>
            </a:extLst>
          </p:cNvPr>
          <p:cNvGrpSpPr/>
          <p:nvPr/>
        </p:nvGrpSpPr>
        <p:grpSpPr>
          <a:xfrm>
            <a:off x="-12702" y="4732782"/>
            <a:ext cx="9189720" cy="429768"/>
            <a:chOff x="-12702" y="4732782"/>
            <a:chExt cx="9189720" cy="429768"/>
          </a:xfrm>
        </p:grpSpPr>
        <p:sp>
          <p:nvSpPr>
            <p:cNvPr id="25" name="Shape 18">
              <a:extLst>
                <a:ext uri="{FF2B5EF4-FFF2-40B4-BE49-F238E27FC236}">
                  <a16:creationId xmlns:a16="http://schemas.microsoft.com/office/drawing/2014/main" id="{A0374404-BD26-1651-52F2-CCA91F2E50D3}"/>
                </a:ext>
              </a:extLst>
            </p:cNvPr>
            <p:cNvSpPr/>
            <p:nvPr/>
          </p:nvSpPr>
          <p:spPr>
            <a:xfrm>
              <a:off x="-12702" y="4732782"/>
              <a:ext cx="9189720" cy="429768"/>
            </a:xfrm>
            <a:prstGeom prst="rect">
              <a:avLst/>
            </a:prstGeom>
            <a:gradFill>
              <a:gsLst>
                <a:gs pos="38000">
                  <a:schemeClr val="tx1"/>
                </a:gs>
                <a:gs pos="100000">
                  <a:srgbClr val="69CFF7"/>
                </a:gs>
                <a:gs pos="62000">
                  <a:srgbClr val="1562B7"/>
                </a:gs>
              </a:gsLst>
              <a:lin ang="10800000" scaled="0"/>
            </a:gradFill>
            <a:ln w="12700">
              <a:noFill/>
              <a:prstDash val="solid"/>
            </a:ln>
          </p:spPr>
          <p:txBody>
            <a:bodyPr/>
            <a:lstStyle/>
            <a:p>
              <a:endParaRPr lang="en-US" b="1" dirty="0"/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35934562-F166-7C75-50F1-0B8472D669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alphaModFix amt="8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45780" y="4844316"/>
              <a:ext cx="685800" cy="180406"/>
            </a:xfrm>
            <a:prstGeom prst="rect">
              <a:avLst/>
            </a:prstGeom>
          </p:spPr>
        </p:pic>
        <p:sp>
          <p:nvSpPr>
            <p:cNvPr id="27" name="Text 19">
              <a:extLst>
                <a:ext uri="{FF2B5EF4-FFF2-40B4-BE49-F238E27FC236}">
                  <a16:creationId xmlns:a16="http://schemas.microsoft.com/office/drawing/2014/main" id="{0A3BC730-F517-8CD7-4FE8-DBA376526CAD}"/>
                </a:ext>
              </a:extLst>
            </p:cNvPr>
            <p:cNvSpPr/>
            <p:nvPr/>
          </p:nvSpPr>
          <p:spPr>
            <a:xfrm>
              <a:off x="397818" y="4855876"/>
              <a:ext cx="4141672" cy="180406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sz="800" b="1" spc="10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For IBO Use  </a:t>
              </a:r>
              <a:r>
                <a:rPr lang="en-US" sz="800" b="1" spc="10" dirty="0">
                  <a:latin typeface="Arial Narrow" panose="020B0604020202020204" pitchFamily="34" charset="0"/>
                  <a:cs typeface="Arial Narrow" panose="020B0604020202020204" pitchFamily="34" charset="0"/>
                </a:rPr>
                <a:t>|</a:t>
              </a:r>
              <a:r>
                <a:rPr lang="en-US" sz="800" b="1" spc="10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  Not for External Distribution Without Approval</a:t>
              </a:r>
            </a:p>
          </p:txBody>
        </p:sp>
      </p:grpSp>
      <p:sp>
        <p:nvSpPr>
          <p:cNvPr id="32" name="Text 5">
            <a:extLst>
              <a:ext uri="{FF2B5EF4-FFF2-40B4-BE49-F238E27FC236}">
                <a16:creationId xmlns:a16="http://schemas.microsoft.com/office/drawing/2014/main" id="{DC337351-2C34-2642-EC85-9807735B49C8}"/>
              </a:ext>
            </a:extLst>
          </p:cNvPr>
          <p:cNvSpPr/>
          <p:nvPr/>
        </p:nvSpPr>
        <p:spPr>
          <a:xfrm>
            <a:off x="4552464" y="633790"/>
            <a:ext cx="4572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300" dirty="0" err="1">
                <a:solidFill>
                  <a:srgbClr val="1A1A2E"/>
                </a:solidFill>
                <a:latin typeface="Anton" pitchFamily="2" charset="77"/>
                <a:ea typeface="Calibri" pitchFamily="34" charset="-122"/>
                <a:cs typeface="Calibri" pitchFamily="34" charset="-120"/>
              </a:rPr>
              <a:t>DingoBlu</a:t>
            </a:r>
            <a:r>
              <a:rPr lang="en-US" sz="3300" dirty="0">
                <a:solidFill>
                  <a:srgbClr val="1A1A2E"/>
                </a:solidFill>
                <a:latin typeface="Anton" pitchFamily="2" charset="77"/>
                <a:ea typeface="Calibri" pitchFamily="34" charset="-122"/>
                <a:cs typeface="Calibri" pitchFamily="34" charset="-120"/>
              </a:rPr>
              <a:t> at a Glance</a:t>
            </a:r>
            <a:endParaRPr lang="en-US" sz="3300" dirty="0">
              <a:latin typeface="Anton" pitchFamily="2" charset="77"/>
            </a:endParaRPr>
          </a:p>
        </p:txBody>
      </p:sp>
      <p:sp>
        <p:nvSpPr>
          <p:cNvPr id="33" name="Text 3">
            <a:extLst>
              <a:ext uri="{FF2B5EF4-FFF2-40B4-BE49-F238E27FC236}">
                <a16:creationId xmlns:a16="http://schemas.microsoft.com/office/drawing/2014/main" id="{5E648BFC-4593-91F1-F192-EA8E66A02EBE}"/>
              </a:ext>
            </a:extLst>
          </p:cNvPr>
          <p:cNvSpPr/>
          <p:nvPr/>
        </p:nvSpPr>
        <p:spPr>
          <a:xfrm>
            <a:off x="4544649" y="27264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550" kern="0" spc="200" dirty="0">
                <a:gradFill>
                  <a:gsLst>
                    <a:gs pos="99000">
                      <a:srgbClr val="12BFB0"/>
                    </a:gs>
                    <a:gs pos="0">
                      <a:srgbClr val="1562B7"/>
                    </a:gs>
                  </a:gsLst>
                  <a:lin ang="0" scaled="0"/>
                </a:gradFill>
                <a:latin typeface="Century Gothic" panose="020B0502020202020204" pitchFamily="34" charset="0"/>
              </a:rPr>
              <a:t>OVERVIEW</a:t>
            </a:r>
            <a:endParaRPr lang="en-US" sz="1550" dirty="0">
              <a:gradFill>
                <a:gsLst>
                  <a:gs pos="99000">
                    <a:srgbClr val="12BFB0"/>
                  </a:gs>
                  <a:gs pos="0">
                    <a:srgbClr val="1562B7"/>
                  </a:gs>
                </a:gsLst>
                <a:lin ang="0" scaled="0"/>
              </a:gradFill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8BC6F6C-A5CD-90C5-F793-9CF8B5195EE6}"/>
              </a:ext>
            </a:extLst>
          </p:cNvPr>
          <p:cNvSpPr/>
          <p:nvPr/>
        </p:nvSpPr>
        <p:spPr>
          <a:xfrm>
            <a:off x="4665046" y="2115898"/>
            <a:ext cx="397787" cy="397932"/>
          </a:xfrm>
          <a:prstGeom prst="roundRect">
            <a:avLst/>
          </a:prstGeom>
          <a:gradFill>
            <a:gsLst>
              <a:gs pos="0">
                <a:srgbClr val="69CFF7"/>
              </a:gs>
              <a:gs pos="100000">
                <a:srgbClr val="1562B7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77961438-0A71-84D9-1357-E5B8F50C33FE}"/>
              </a:ext>
            </a:extLst>
          </p:cNvPr>
          <p:cNvSpPr/>
          <p:nvPr/>
        </p:nvSpPr>
        <p:spPr>
          <a:xfrm>
            <a:off x="4669908" y="2951624"/>
            <a:ext cx="397787" cy="397932"/>
          </a:xfrm>
          <a:prstGeom prst="roundRect">
            <a:avLst/>
          </a:prstGeom>
          <a:gradFill>
            <a:gsLst>
              <a:gs pos="0">
                <a:srgbClr val="69CFF7"/>
              </a:gs>
              <a:gs pos="100000">
                <a:srgbClr val="1562B7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486D5EE-6496-91E7-E2B2-129A86558350}"/>
              </a:ext>
            </a:extLst>
          </p:cNvPr>
          <p:cNvSpPr/>
          <p:nvPr/>
        </p:nvSpPr>
        <p:spPr>
          <a:xfrm>
            <a:off x="4674579" y="3800377"/>
            <a:ext cx="397787" cy="397932"/>
          </a:xfrm>
          <a:prstGeom prst="roundRect">
            <a:avLst/>
          </a:prstGeom>
          <a:gradFill>
            <a:gsLst>
              <a:gs pos="0">
                <a:srgbClr val="69CFF7"/>
              </a:gs>
              <a:gs pos="100000">
                <a:srgbClr val="1562B7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248CCC9-90E4-379C-11AE-4E19A4910B93}"/>
              </a:ext>
            </a:extLst>
          </p:cNvPr>
          <p:cNvSpPr/>
          <p:nvPr/>
        </p:nvSpPr>
        <p:spPr>
          <a:xfrm>
            <a:off x="4665046" y="1317536"/>
            <a:ext cx="397787" cy="397932"/>
          </a:xfrm>
          <a:prstGeom prst="roundRect">
            <a:avLst/>
          </a:prstGeom>
          <a:gradFill>
            <a:gsLst>
              <a:gs pos="0">
                <a:srgbClr val="69CFF7"/>
              </a:gs>
              <a:gs pos="100000">
                <a:srgbClr val="1562B7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EE28EA2-AF6F-61BC-F040-16C44845B17D}"/>
              </a:ext>
            </a:extLst>
          </p:cNvPr>
          <p:cNvGrpSpPr/>
          <p:nvPr/>
        </p:nvGrpSpPr>
        <p:grpSpPr>
          <a:xfrm>
            <a:off x="4727023" y="1373237"/>
            <a:ext cx="275402" cy="275402"/>
            <a:chOff x="4864197" y="1264706"/>
            <a:chExt cx="275402" cy="275402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6423C88E-BBD6-DE3E-B192-7EE1EAA7A20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864197" y="1264706"/>
              <a:ext cx="275402" cy="275402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37ACC2C-AF7B-171A-C313-4AA0D015EF1A}"/>
                </a:ext>
              </a:extLst>
            </p:cNvPr>
            <p:cNvSpPr/>
            <p:nvPr/>
          </p:nvSpPr>
          <p:spPr>
            <a:xfrm>
              <a:off x="4935797" y="1296164"/>
              <a:ext cx="130632" cy="208786"/>
            </a:xfrm>
            <a:prstGeom prst="rect">
              <a:avLst/>
            </a:prstGeom>
            <a:solidFill>
              <a:srgbClr val="56B8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0" name="Graphic 19">
            <a:extLst>
              <a:ext uri="{FF2B5EF4-FFF2-40B4-BE49-F238E27FC236}">
                <a16:creationId xmlns:a16="http://schemas.microsoft.com/office/drawing/2014/main" id="{313FEA80-0D0B-77B3-E63E-55A32A1D79B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10107" y="2160520"/>
            <a:ext cx="311740" cy="311740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4EB8E16C-F19C-ABE1-7DEE-F3C8FF922A2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04994" y="3004202"/>
            <a:ext cx="316853" cy="316853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CAF8B713-CC00-B447-1CD0-70269B493B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39881" y="3865872"/>
            <a:ext cx="272822" cy="272822"/>
          </a:xfrm>
          <a:prstGeom prst="rect">
            <a:avLst/>
          </a:prstGeom>
        </p:spPr>
      </p:pic>
      <p:sp>
        <p:nvSpPr>
          <p:cNvPr id="34" name="Shape 7">
            <a:extLst>
              <a:ext uri="{FF2B5EF4-FFF2-40B4-BE49-F238E27FC236}">
                <a16:creationId xmlns:a16="http://schemas.microsoft.com/office/drawing/2014/main" id="{74C25E83-480D-6AC4-3D8A-0BD9E2BE04AB}"/>
              </a:ext>
            </a:extLst>
          </p:cNvPr>
          <p:cNvSpPr/>
          <p:nvPr/>
        </p:nvSpPr>
        <p:spPr>
          <a:xfrm>
            <a:off x="4665046" y="1952030"/>
            <a:ext cx="4023360" cy="0"/>
          </a:xfrm>
          <a:prstGeom prst="line">
            <a:avLst/>
          </a:prstGeom>
          <a:noFill/>
          <a:ln w="6350">
            <a:solidFill>
              <a:srgbClr val="1E3A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Shape 7">
            <a:extLst>
              <a:ext uri="{FF2B5EF4-FFF2-40B4-BE49-F238E27FC236}">
                <a16:creationId xmlns:a16="http://schemas.microsoft.com/office/drawing/2014/main" id="{4CB9FA62-2B6C-43DE-8023-B1AACB18A6B9}"/>
              </a:ext>
            </a:extLst>
          </p:cNvPr>
          <p:cNvSpPr/>
          <p:nvPr/>
        </p:nvSpPr>
        <p:spPr>
          <a:xfrm>
            <a:off x="4674579" y="2806755"/>
            <a:ext cx="4023360" cy="0"/>
          </a:xfrm>
          <a:prstGeom prst="line">
            <a:avLst/>
          </a:prstGeom>
          <a:noFill/>
          <a:ln w="6350">
            <a:solidFill>
              <a:srgbClr val="1E3A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Shape 7">
            <a:extLst>
              <a:ext uri="{FF2B5EF4-FFF2-40B4-BE49-F238E27FC236}">
                <a16:creationId xmlns:a16="http://schemas.microsoft.com/office/drawing/2014/main" id="{02D12B49-160E-FC61-9671-7E889C002FB6}"/>
              </a:ext>
            </a:extLst>
          </p:cNvPr>
          <p:cNvSpPr/>
          <p:nvPr/>
        </p:nvSpPr>
        <p:spPr>
          <a:xfrm>
            <a:off x="4674579" y="3657599"/>
            <a:ext cx="4023360" cy="0"/>
          </a:xfrm>
          <a:prstGeom prst="line">
            <a:avLst/>
          </a:prstGeom>
          <a:noFill/>
          <a:ln w="6350">
            <a:solidFill>
              <a:srgbClr val="1E3A5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3FB437-79B8-AF0F-C0BF-68DD72D39D5B}"/>
              </a:ext>
            </a:extLst>
          </p:cNvPr>
          <p:cNvSpPr txBox="1"/>
          <p:nvPr/>
        </p:nvSpPr>
        <p:spPr>
          <a:xfrm>
            <a:off x="3089209" y="4791973"/>
            <a:ext cx="5043089" cy="32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740" i="1" dirty="0">
                <a:solidFill>
                  <a:schemeClr val="bg2">
                    <a:lumMod val="75000"/>
                  </a:schemeClr>
                </a:solidFill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*</a:t>
            </a:r>
            <a:r>
              <a:rPr lang="en-US" sz="740" i="1" dirty="0" err="1">
                <a:solidFill>
                  <a:schemeClr val="bg2">
                    <a:lumMod val="75000"/>
                  </a:schemeClr>
                </a:solidFill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DingoBlu</a:t>
            </a:r>
            <a:r>
              <a:rPr lang="en-US" sz="740" i="1" dirty="0">
                <a:solidFill>
                  <a:schemeClr val="bg2">
                    <a:lumMod val="75000"/>
                  </a:schemeClr>
                </a:solidFill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 is a financial technology platform, not an FDIC-Insured bank. Banking services and eligible deposit accounts will be provided by </a:t>
            </a:r>
            <a:r>
              <a:rPr lang="en-US" sz="740" i="1" dirty="0" err="1">
                <a:solidFill>
                  <a:schemeClr val="bg2">
                    <a:lumMod val="75000"/>
                  </a:schemeClr>
                </a:solidFill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DingoBlu’s</a:t>
            </a:r>
            <a:r>
              <a:rPr lang="en-US" sz="740" i="1" dirty="0">
                <a:solidFill>
                  <a:schemeClr val="bg2">
                    <a:lumMod val="75000"/>
                  </a:schemeClr>
                </a:solidFill>
                <a:effectLst/>
                <a:latin typeface="Arial Narrow" panose="020B0604020202020204" pitchFamily="34" charset="0"/>
                <a:cs typeface="Arial Narrow" panose="020B0604020202020204" pitchFamily="34" charset="0"/>
              </a:rPr>
              <a:t> FDIC-insured partner bank</a:t>
            </a:r>
            <a:r>
              <a:rPr lang="en-US" sz="740" i="1" dirty="0">
                <a:solidFill>
                  <a:schemeClr val="bg2">
                    <a:lumMod val="75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. FDIC insurance is provided by such banks up to applicable limits and subject to FDIC requirements.</a:t>
            </a:r>
            <a:endParaRPr lang="en-US" sz="740" i="1" dirty="0">
              <a:solidFill>
                <a:schemeClr val="bg2">
                  <a:lumMod val="75000"/>
                </a:schemeClr>
              </a:solidFill>
              <a:effectLst/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9" name="Picture 1058" descr="A blue and white light&#10;&#10;AI-generated content may be incorrect.">
            <a:extLst>
              <a:ext uri="{FF2B5EF4-FFF2-40B4-BE49-F238E27FC236}">
                <a16:creationId xmlns:a16="http://schemas.microsoft.com/office/drawing/2014/main" id="{BDB32E9D-F6CF-843C-01D8-63363A75B0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1537"/>
          <a:stretch>
            <a:fillRect/>
          </a:stretch>
        </p:blipFill>
        <p:spPr>
          <a:xfrm rot="16200000" flipH="1" flipV="1">
            <a:off x="2931408" y="-2934164"/>
            <a:ext cx="3281184" cy="9144000"/>
          </a:xfrm>
          <a:prstGeom prst="rect">
            <a:avLst/>
          </a:prstGeom>
        </p:spPr>
      </p:pic>
      <p:sp>
        <p:nvSpPr>
          <p:cNvPr id="2" name="Shape 2">
            <a:extLst>
              <a:ext uri="{FF2B5EF4-FFF2-40B4-BE49-F238E27FC236}">
                <a16:creationId xmlns:a16="http://schemas.microsoft.com/office/drawing/2014/main" id="{4FD7611D-DF1C-E839-B338-297716924171}"/>
              </a:ext>
            </a:extLst>
          </p:cNvPr>
          <p:cNvSpPr/>
          <p:nvPr/>
        </p:nvSpPr>
        <p:spPr>
          <a:xfrm>
            <a:off x="502053" y="1278643"/>
            <a:ext cx="2485871" cy="1165857"/>
          </a:xfrm>
          <a:prstGeom prst="rect">
            <a:avLst/>
          </a:prstGeom>
          <a:solidFill>
            <a:schemeClr val="bg1"/>
          </a:solidFill>
          <a:ln w="12700">
            <a:solidFill>
              <a:srgbClr val="D1D5DB"/>
            </a:solidFill>
            <a:prstDash val="solid"/>
          </a:ln>
          <a:effectLst>
            <a:outerShdw blurRad="1016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 sz="1400"/>
          </a:p>
        </p:txBody>
      </p:sp>
      <p:sp>
        <p:nvSpPr>
          <p:cNvPr id="3" name="Shape 3">
            <a:extLst>
              <a:ext uri="{FF2B5EF4-FFF2-40B4-BE49-F238E27FC236}">
                <a16:creationId xmlns:a16="http://schemas.microsoft.com/office/drawing/2014/main" id="{DE78F048-3F47-7992-15E0-119014A40C3F}"/>
              </a:ext>
            </a:extLst>
          </p:cNvPr>
          <p:cNvSpPr/>
          <p:nvPr/>
        </p:nvSpPr>
        <p:spPr>
          <a:xfrm>
            <a:off x="502053" y="1278642"/>
            <a:ext cx="2485871" cy="269253"/>
          </a:xfrm>
          <a:prstGeom prst="rect">
            <a:avLst/>
          </a:prstGeom>
          <a:gradFill>
            <a:gsLst>
              <a:gs pos="100000">
                <a:srgbClr val="1562B7"/>
              </a:gs>
              <a:gs pos="0">
                <a:srgbClr val="69CFF7"/>
              </a:gs>
            </a:gsLst>
            <a:lin ang="0" scaled="0"/>
          </a:gradFill>
          <a:ln w="12700">
            <a:noFill/>
            <a:prstDash val="solid"/>
          </a:ln>
        </p:spPr>
        <p:txBody>
          <a:bodyPr/>
          <a:lstStyle/>
          <a:p>
            <a:endParaRPr lang="en-US" sz="1400"/>
          </a:p>
        </p:txBody>
      </p:sp>
      <p:sp>
        <p:nvSpPr>
          <p:cNvPr id="21" name="Shape 7">
            <a:extLst>
              <a:ext uri="{FF2B5EF4-FFF2-40B4-BE49-F238E27FC236}">
                <a16:creationId xmlns:a16="http://schemas.microsoft.com/office/drawing/2014/main" id="{AAA3551D-1B98-76E7-A29C-7EF9749D7180}"/>
              </a:ext>
            </a:extLst>
          </p:cNvPr>
          <p:cNvSpPr/>
          <p:nvPr/>
        </p:nvSpPr>
        <p:spPr>
          <a:xfrm>
            <a:off x="3279158" y="1278643"/>
            <a:ext cx="2485871" cy="116585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12700">
            <a:solidFill>
              <a:srgbClr val="D1D5DB"/>
            </a:solidFill>
            <a:prstDash val="solid"/>
          </a:ln>
          <a:effectLst>
            <a:outerShdw blurRad="1016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 sz="1400"/>
          </a:p>
        </p:txBody>
      </p:sp>
      <p:sp>
        <p:nvSpPr>
          <p:cNvPr id="24" name="Shape 8">
            <a:extLst>
              <a:ext uri="{FF2B5EF4-FFF2-40B4-BE49-F238E27FC236}">
                <a16:creationId xmlns:a16="http://schemas.microsoft.com/office/drawing/2014/main" id="{211CBBA8-8AF0-E23E-476B-9C713BA60A6C}"/>
              </a:ext>
            </a:extLst>
          </p:cNvPr>
          <p:cNvSpPr/>
          <p:nvPr/>
        </p:nvSpPr>
        <p:spPr>
          <a:xfrm>
            <a:off x="3279158" y="1278642"/>
            <a:ext cx="2485871" cy="269253"/>
          </a:xfrm>
          <a:prstGeom prst="rect">
            <a:avLst/>
          </a:prstGeom>
          <a:gradFill>
            <a:gsLst>
              <a:gs pos="100000">
                <a:srgbClr val="12BFB0"/>
              </a:gs>
              <a:gs pos="0">
                <a:srgbClr val="1562B7"/>
              </a:gs>
            </a:gsLst>
            <a:lin ang="0" scaled="0"/>
          </a:gradFill>
          <a:ln w="12700">
            <a:noFill/>
            <a:prstDash val="solid"/>
          </a:ln>
        </p:spPr>
        <p:txBody>
          <a:bodyPr/>
          <a:lstStyle/>
          <a:p>
            <a:endParaRPr lang="en-US" sz="1400"/>
          </a:p>
        </p:txBody>
      </p:sp>
      <p:sp>
        <p:nvSpPr>
          <p:cNvPr id="31" name="Shape 12">
            <a:extLst>
              <a:ext uri="{FF2B5EF4-FFF2-40B4-BE49-F238E27FC236}">
                <a16:creationId xmlns:a16="http://schemas.microsoft.com/office/drawing/2014/main" id="{A78D321C-0A06-1252-5A51-61EA7CE43C9B}"/>
              </a:ext>
            </a:extLst>
          </p:cNvPr>
          <p:cNvSpPr/>
          <p:nvPr/>
        </p:nvSpPr>
        <p:spPr>
          <a:xfrm>
            <a:off x="6049167" y="1278643"/>
            <a:ext cx="2485871" cy="1165857"/>
          </a:xfrm>
          <a:prstGeom prst="rect">
            <a:avLst/>
          </a:prstGeom>
          <a:solidFill>
            <a:schemeClr val="bg1"/>
          </a:solidFill>
          <a:ln w="12700">
            <a:solidFill>
              <a:srgbClr val="D1D5DB"/>
            </a:solidFill>
            <a:prstDash val="solid"/>
          </a:ln>
          <a:effectLst>
            <a:outerShdw blurRad="1016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en-US" sz="1400"/>
          </a:p>
        </p:txBody>
      </p:sp>
      <p:sp>
        <p:nvSpPr>
          <p:cNvPr id="33" name="Shape 13">
            <a:extLst>
              <a:ext uri="{FF2B5EF4-FFF2-40B4-BE49-F238E27FC236}">
                <a16:creationId xmlns:a16="http://schemas.microsoft.com/office/drawing/2014/main" id="{7E82949C-8009-4495-944C-35F3D9402D9A}"/>
              </a:ext>
            </a:extLst>
          </p:cNvPr>
          <p:cNvSpPr/>
          <p:nvPr/>
        </p:nvSpPr>
        <p:spPr>
          <a:xfrm>
            <a:off x="6049167" y="1278642"/>
            <a:ext cx="2485871" cy="269253"/>
          </a:xfrm>
          <a:prstGeom prst="rect">
            <a:avLst/>
          </a:prstGeom>
          <a:gradFill>
            <a:gsLst>
              <a:gs pos="100000">
                <a:srgbClr val="69CFF7"/>
              </a:gs>
              <a:gs pos="0">
                <a:srgbClr val="1562B7"/>
              </a:gs>
            </a:gsLst>
            <a:lin ang="10800000" scaled="0"/>
          </a:gradFill>
          <a:ln w="12700">
            <a:noFill/>
            <a:prstDash val="solid"/>
          </a:ln>
        </p:spPr>
        <p:txBody>
          <a:bodyPr/>
          <a:lstStyle/>
          <a:p>
            <a:endParaRPr lang="en-US" sz="1400"/>
          </a:p>
        </p:txBody>
      </p:sp>
      <p:sp>
        <p:nvSpPr>
          <p:cNvPr id="4" name="Text 5">
            <a:extLst>
              <a:ext uri="{FF2B5EF4-FFF2-40B4-BE49-F238E27FC236}">
                <a16:creationId xmlns:a16="http://schemas.microsoft.com/office/drawing/2014/main" id="{DADA4673-0774-0138-7F54-B080D6DC14B1}"/>
              </a:ext>
            </a:extLst>
          </p:cNvPr>
          <p:cNvSpPr/>
          <p:nvPr/>
        </p:nvSpPr>
        <p:spPr>
          <a:xfrm>
            <a:off x="926817" y="1302155"/>
            <a:ext cx="1645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i="0" u="none" strike="noStrike" kern="0" cap="none" spc="2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</a:rPr>
              <a:t>DAY ONE</a:t>
            </a:r>
            <a:endParaRPr kumimoji="0" lang="en-US" sz="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5" name="Text 6">
            <a:extLst>
              <a:ext uri="{FF2B5EF4-FFF2-40B4-BE49-F238E27FC236}">
                <a16:creationId xmlns:a16="http://schemas.microsoft.com/office/drawing/2014/main" id="{17389AE1-932E-923E-C5AD-5485BEA749B0}"/>
              </a:ext>
            </a:extLst>
          </p:cNvPr>
          <p:cNvSpPr/>
          <p:nvPr/>
        </p:nvSpPr>
        <p:spPr>
          <a:xfrm>
            <a:off x="1127934" y="1787301"/>
            <a:ext cx="1691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1A1A2E"/>
                </a:solidFill>
                <a:effectLst/>
                <a:uLnTx/>
                <a:uFillTx/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Checking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1A1A2E"/>
                </a:solidFill>
                <a:effectLst/>
                <a:uLnTx/>
                <a:uFillTx/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Account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1A1A2E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7" name="Text 9">
            <a:extLst>
              <a:ext uri="{FF2B5EF4-FFF2-40B4-BE49-F238E27FC236}">
                <a16:creationId xmlns:a16="http://schemas.microsoft.com/office/drawing/2014/main" id="{804EBB37-BF38-4542-E85F-F9B68F174598}"/>
              </a:ext>
            </a:extLst>
          </p:cNvPr>
          <p:cNvSpPr/>
          <p:nvPr/>
        </p:nvSpPr>
        <p:spPr>
          <a:xfrm>
            <a:off x="3703922" y="1302155"/>
            <a:ext cx="1645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i="0" u="none" strike="noStrike" kern="0" cap="none" spc="2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</a:rPr>
              <a:t>DAY ONE</a:t>
            </a:r>
            <a:endParaRPr kumimoji="0" lang="en-US" sz="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8" name="Text 10">
            <a:extLst>
              <a:ext uri="{FF2B5EF4-FFF2-40B4-BE49-F238E27FC236}">
                <a16:creationId xmlns:a16="http://schemas.microsoft.com/office/drawing/2014/main" id="{6A010166-E787-5BFB-EA3E-1432A2DC7C24}"/>
              </a:ext>
            </a:extLst>
          </p:cNvPr>
          <p:cNvSpPr/>
          <p:nvPr/>
        </p:nvSpPr>
        <p:spPr>
          <a:xfrm>
            <a:off x="3934180" y="1787301"/>
            <a:ext cx="1691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1A1A2E"/>
                </a:solidFill>
                <a:effectLst/>
                <a:uLnTx/>
                <a:uFillTx/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Savings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1A1A2E"/>
                </a:solidFill>
                <a:effectLst/>
                <a:uLnTx/>
                <a:uFillTx/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Account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1A1A2E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9" name="Text 13">
            <a:extLst>
              <a:ext uri="{FF2B5EF4-FFF2-40B4-BE49-F238E27FC236}">
                <a16:creationId xmlns:a16="http://schemas.microsoft.com/office/drawing/2014/main" id="{9D194B1F-16EA-4900-C89F-D15478F18810}"/>
              </a:ext>
            </a:extLst>
          </p:cNvPr>
          <p:cNvSpPr/>
          <p:nvPr/>
        </p:nvSpPr>
        <p:spPr>
          <a:xfrm>
            <a:off x="6469142" y="1302155"/>
            <a:ext cx="1645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i="0" u="none" strike="noStrike" kern="0" cap="none" spc="2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</a:rPr>
              <a:t>DAY ONE</a:t>
            </a:r>
            <a:endParaRPr kumimoji="0" lang="en-US" sz="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0" name="Text 14">
            <a:extLst>
              <a:ext uri="{FF2B5EF4-FFF2-40B4-BE49-F238E27FC236}">
                <a16:creationId xmlns:a16="http://schemas.microsoft.com/office/drawing/2014/main" id="{E58E3340-FAC6-334A-DE90-2E5B63B566E4}"/>
              </a:ext>
            </a:extLst>
          </p:cNvPr>
          <p:cNvSpPr/>
          <p:nvPr/>
        </p:nvSpPr>
        <p:spPr>
          <a:xfrm>
            <a:off x="6986923" y="1767895"/>
            <a:ext cx="111622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1A1A2E"/>
                </a:solidFill>
                <a:effectLst/>
                <a:uLnTx/>
                <a:uFillTx/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Debit Card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1A1A2E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0655C48D-017D-5DB9-18F0-8886C6CC74E1}"/>
              </a:ext>
            </a:extLst>
          </p:cNvPr>
          <p:cNvSpPr/>
          <p:nvPr/>
        </p:nvSpPr>
        <p:spPr>
          <a:xfrm>
            <a:off x="3752981" y="1683478"/>
            <a:ext cx="526604" cy="526796"/>
          </a:xfrm>
          <a:prstGeom prst="roundRect">
            <a:avLst/>
          </a:prstGeom>
          <a:gradFill>
            <a:gsLst>
              <a:gs pos="0">
                <a:srgbClr val="1562B7"/>
              </a:gs>
              <a:gs pos="100000">
                <a:srgbClr val="12BFB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FD69E8FA-C02D-E786-7AEE-92710BC9A6B4}"/>
              </a:ext>
            </a:extLst>
          </p:cNvPr>
          <p:cNvSpPr/>
          <p:nvPr/>
        </p:nvSpPr>
        <p:spPr>
          <a:xfrm>
            <a:off x="6455290" y="1676039"/>
            <a:ext cx="526604" cy="526796"/>
          </a:xfrm>
          <a:prstGeom prst="roundRect">
            <a:avLst/>
          </a:prstGeom>
          <a:gradFill>
            <a:gsLst>
              <a:gs pos="0">
                <a:srgbClr val="69CFF7"/>
              </a:gs>
              <a:gs pos="100000">
                <a:srgbClr val="1562B7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EEDE2D02-21DB-D66C-B6FB-78AB37EBA1CE}"/>
              </a:ext>
            </a:extLst>
          </p:cNvPr>
          <p:cNvSpPr/>
          <p:nvPr/>
        </p:nvSpPr>
        <p:spPr>
          <a:xfrm>
            <a:off x="903828" y="1683478"/>
            <a:ext cx="526604" cy="526796"/>
          </a:xfrm>
          <a:prstGeom prst="roundRect">
            <a:avLst/>
          </a:prstGeom>
          <a:gradFill>
            <a:gsLst>
              <a:gs pos="0">
                <a:srgbClr val="69CFF7"/>
              </a:gs>
              <a:gs pos="98000">
                <a:srgbClr val="00B4D8"/>
              </a:gs>
              <a:gs pos="50000">
                <a:srgbClr val="1562B7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23">
            <a:extLst>
              <a:ext uri="{FF2B5EF4-FFF2-40B4-BE49-F238E27FC236}">
                <a16:creationId xmlns:a16="http://schemas.microsoft.com/office/drawing/2014/main" id="{AFB991B9-462C-7779-6369-88D21B578E14}"/>
              </a:ext>
            </a:extLst>
          </p:cNvPr>
          <p:cNvSpPr/>
          <p:nvPr/>
        </p:nvSpPr>
        <p:spPr>
          <a:xfrm>
            <a:off x="988725" y="1753002"/>
            <a:ext cx="367276" cy="372870"/>
          </a:xfrm>
          <a:custGeom>
            <a:avLst/>
            <a:gdLst/>
            <a:ahLst/>
            <a:cxnLst/>
            <a:rect l="l" t="t" r="r" b="b"/>
            <a:pathLst>
              <a:path w="594640" h="603695">
                <a:moveTo>
                  <a:pt x="0" y="0"/>
                </a:moveTo>
                <a:lnTo>
                  <a:pt x="594640" y="0"/>
                </a:lnTo>
                <a:lnTo>
                  <a:pt x="594640" y="603695"/>
                </a:lnTo>
                <a:lnTo>
                  <a:pt x="0" y="60369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 sz="900">
              <a:solidFill>
                <a:srgbClr val="1E93BC"/>
              </a:solidFill>
            </a:endParaRP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54F045B6-33C8-97DC-49EA-66FE0C11565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71884" y="1750269"/>
            <a:ext cx="489290" cy="34949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1F29B6F-450F-E552-5476-473606516D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32293" y="1814461"/>
            <a:ext cx="372598" cy="249951"/>
          </a:xfrm>
          <a:prstGeom prst="rect">
            <a:avLst/>
          </a:prstGeom>
        </p:spPr>
      </p:pic>
      <p:sp>
        <p:nvSpPr>
          <p:cNvPr id="23" name="Shape 2">
            <a:extLst>
              <a:ext uri="{FF2B5EF4-FFF2-40B4-BE49-F238E27FC236}">
                <a16:creationId xmlns:a16="http://schemas.microsoft.com/office/drawing/2014/main" id="{2E44DEE5-3773-04DD-DEA7-915B57125E5B}"/>
              </a:ext>
            </a:extLst>
          </p:cNvPr>
          <p:cNvSpPr/>
          <p:nvPr/>
        </p:nvSpPr>
        <p:spPr>
          <a:xfrm>
            <a:off x="500109" y="3278429"/>
            <a:ext cx="1775903" cy="1277744"/>
          </a:xfrm>
          <a:prstGeom prst="rect">
            <a:avLst/>
          </a:prstGeom>
          <a:solidFill>
            <a:srgbClr val="232325"/>
          </a:solidFill>
          <a:ln w="12700">
            <a:solidFill>
              <a:srgbClr val="071525"/>
            </a:solidFill>
            <a:prstDash val="solid"/>
          </a:ln>
        </p:spPr>
        <p:txBody>
          <a:bodyPr/>
          <a:lstStyle/>
          <a:p>
            <a:endParaRPr lang="en-US">
              <a:solidFill>
                <a:srgbClr val="232325"/>
              </a:solidFill>
            </a:endParaRPr>
          </a:p>
        </p:txBody>
      </p:sp>
      <p:sp>
        <p:nvSpPr>
          <p:cNvPr id="32" name="Shape 2">
            <a:extLst>
              <a:ext uri="{FF2B5EF4-FFF2-40B4-BE49-F238E27FC236}">
                <a16:creationId xmlns:a16="http://schemas.microsoft.com/office/drawing/2014/main" id="{283D7152-ED84-D013-6375-4023380C16BB}"/>
              </a:ext>
            </a:extLst>
          </p:cNvPr>
          <p:cNvSpPr/>
          <p:nvPr/>
        </p:nvSpPr>
        <p:spPr>
          <a:xfrm>
            <a:off x="2575757" y="3278428"/>
            <a:ext cx="1775903" cy="1277744"/>
          </a:xfrm>
          <a:prstGeom prst="rect">
            <a:avLst/>
          </a:prstGeom>
          <a:solidFill>
            <a:srgbClr val="232325"/>
          </a:solidFill>
          <a:ln w="12700">
            <a:solidFill>
              <a:srgbClr val="071525"/>
            </a:solidFill>
            <a:prstDash val="solid"/>
          </a:ln>
        </p:spPr>
        <p:txBody>
          <a:bodyPr/>
          <a:lstStyle/>
          <a:p>
            <a:endParaRPr lang="en-US">
              <a:solidFill>
                <a:srgbClr val="232325"/>
              </a:solidFill>
            </a:endParaRPr>
          </a:p>
        </p:txBody>
      </p:sp>
      <p:sp>
        <p:nvSpPr>
          <p:cNvPr id="34" name="Shape 2">
            <a:extLst>
              <a:ext uri="{FF2B5EF4-FFF2-40B4-BE49-F238E27FC236}">
                <a16:creationId xmlns:a16="http://schemas.microsoft.com/office/drawing/2014/main" id="{694EE184-7828-AA27-7E9B-48B06682F84B}"/>
              </a:ext>
            </a:extLst>
          </p:cNvPr>
          <p:cNvSpPr/>
          <p:nvPr/>
        </p:nvSpPr>
        <p:spPr>
          <a:xfrm>
            <a:off x="4672672" y="3278428"/>
            <a:ext cx="1775903" cy="1277744"/>
          </a:xfrm>
          <a:prstGeom prst="rect">
            <a:avLst/>
          </a:prstGeom>
          <a:solidFill>
            <a:srgbClr val="232325"/>
          </a:solidFill>
          <a:ln w="12700">
            <a:solidFill>
              <a:srgbClr val="071525"/>
            </a:solidFill>
            <a:prstDash val="solid"/>
          </a:ln>
        </p:spPr>
        <p:txBody>
          <a:bodyPr/>
          <a:lstStyle/>
          <a:p>
            <a:endParaRPr lang="en-US">
              <a:solidFill>
                <a:srgbClr val="232325"/>
              </a:solidFill>
            </a:endParaRPr>
          </a:p>
        </p:txBody>
      </p:sp>
      <p:sp>
        <p:nvSpPr>
          <p:cNvPr id="35" name="Shape 2">
            <a:extLst>
              <a:ext uri="{FF2B5EF4-FFF2-40B4-BE49-F238E27FC236}">
                <a16:creationId xmlns:a16="http://schemas.microsoft.com/office/drawing/2014/main" id="{9ED0C87B-1C7A-F932-45F5-725028B3CD95}"/>
              </a:ext>
            </a:extLst>
          </p:cNvPr>
          <p:cNvSpPr/>
          <p:nvPr/>
        </p:nvSpPr>
        <p:spPr>
          <a:xfrm>
            <a:off x="6751637" y="3285574"/>
            <a:ext cx="1775903" cy="1277744"/>
          </a:xfrm>
          <a:prstGeom prst="rect">
            <a:avLst/>
          </a:prstGeom>
          <a:solidFill>
            <a:srgbClr val="232325"/>
          </a:solidFill>
          <a:ln w="12700">
            <a:solidFill>
              <a:srgbClr val="071525"/>
            </a:solidFill>
            <a:prstDash val="solid"/>
          </a:ln>
        </p:spPr>
        <p:txBody>
          <a:bodyPr/>
          <a:lstStyle/>
          <a:p>
            <a:endParaRPr lang="en-US">
              <a:solidFill>
                <a:srgbClr val="232325"/>
              </a:solidFill>
            </a:endParaRPr>
          </a:p>
        </p:txBody>
      </p:sp>
      <p:sp>
        <p:nvSpPr>
          <p:cNvPr id="26" name="Shape 3">
            <a:extLst>
              <a:ext uri="{FF2B5EF4-FFF2-40B4-BE49-F238E27FC236}">
                <a16:creationId xmlns:a16="http://schemas.microsoft.com/office/drawing/2014/main" id="{B3CFF122-FFC3-0669-82A0-13CA5D1173C6}"/>
              </a:ext>
            </a:extLst>
          </p:cNvPr>
          <p:cNvSpPr/>
          <p:nvPr/>
        </p:nvSpPr>
        <p:spPr>
          <a:xfrm>
            <a:off x="493012" y="3037471"/>
            <a:ext cx="8046720" cy="316373"/>
          </a:xfrm>
          <a:prstGeom prst="rect">
            <a:avLst/>
          </a:prstGeom>
          <a:gradFill>
            <a:gsLst>
              <a:gs pos="51000">
                <a:srgbClr val="1562B7"/>
              </a:gs>
              <a:gs pos="0">
                <a:srgbClr val="12BFB0"/>
              </a:gs>
              <a:gs pos="16000">
                <a:srgbClr val="D5E7F3"/>
              </a:gs>
            </a:gsLst>
            <a:lin ang="10800000" scaled="0"/>
          </a:gradFill>
          <a:ln w="1270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8E1A1DA-795C-5F22-B21D-75560E481EA7}"/>
              </a:ext>
            </a:extLst>
          </p:cNvPr>
          <p:cNvSpPr txBox="1"/>
          <p:nvPr/>
        </p:nvSpPr>
        <p:spPr>
          <a:xfrm>
            <a:off x="2271860" y="3001995"/>
            <a:ext cx="46002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Future Offerings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49" name="Text 19">
            <a:extLst>
              <a:ext uri="{FF2B5EF4-FFF2-40B4-BE49-F238E27FC236}">
                <a16:creationId xmlns:a16="http://schemas.microsoft.com/office/drawing/2014/main" id="{EFE0565C-B6E7-B28A-D2DD-A49969C3767D}"/>
              </a:ext>
            </a:extLst>
          </p:cNvPr>
          <p:cNvSpPr/>
          <p:nvPr/>
        </p:nvSpPr>
        <p:spPr>
          <a:xfrm>
            <a:off x="642176" y="344315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Payments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&amp;</a:t>
            </a:r>
            <a:r>
              <a:rPr lang="en-US" sz="1200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Transfers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50" name="Text 25">
            <a:extLst>
              <a:ext uri="{FF2B5EF4-FFF2-40B4-BE49-F238E27FC236}">
                <a16:creationId xmlns:a16="http://schemas.microsoft.com/office/drawing/2014/main" id="{4147050F-F26B-5448-40B0-42FA83246B7D}"/>
              </a:ext>
            </a:extLst>
          </p:cNvPr>
          <p:cNvSpPr/>
          <p:nvPr/>
        </p:nvSpPr>
        <p:spPr>
          <a:xfrm>
            <a:off x="2621211" y="344315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Lending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51" name="Text 31">
            <a:extLst>
              <a:ext uri="{FF2B5EF4-FFF2-40B4-BE49-F238E27FC236}">
                <a16:creationId xmlns:a16="http://schemas.microsoft.com/office/drawing/2014/main" id="{C3583C6B-71CA-466E-1811-6B72A04C22BB}"/>
              </a:ext>
            </a:extLst>
          </p:cNvPr>
          <p:cNvSpPr/>
          <p:nvPr/>
        </p:nvSpPr>
        <p:spPr>
          <a:xfrm>
            <a:off x="4758149" y="344315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Investing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&amp;</a:t>
            </a:r>
            <a:r>
              <a:rPr lang="en-US" sz="1200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Digital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52" name="Text 37">
            <a:extLst>
              <a:ext uri="{FF2B5EF4-FFF2-40B4-BE49-F238E27FC236}">
                <a16:creationId xmlns:a16="http://schemas.microsoft.com/office/drawing/2014/main" id="{67C79F48-1F99-9CD1-E1D8-80BA1C37D57C}"/>
              </a:ext>
            </a:extLst>
          </p:cNvPr>
          <p:cNvSpPr/>
          <p:nvPr/>
        </p:nvSpPr>
        <p:spPr>
          <a:xfrm>
            <a:off x="6802478" y="344315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Planning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54" name="Text 20">
            <a:extLst>
              <a:ext uri="{FF2B5EF4-FFF2-40B4-BE49-F238E27FC236}">
                <a16:creationId xmlns:a16="http://schemas.microsoft.com/office/drawing/2014/main" id="{189A8382-DF8D-E66A-B5E6-19F8E0CE435F}"/>
              </a:ext>
            </a:extLst>
          </p:cNvPr>
          <p:cNvSpPr/>
          <p:nvPr/>
        </p:nvSpPr>
        <p:spPr>
          <a:xfrm>
            <a:off x="692154" y="3931478"/>
            <a:ext cx="1737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2000">
                      <a:schemeClr val="bg1"/>
                    </a:gs>
                    <a:gs pos="0">
                      <a:srgbClr val="56B8E9"/>
                    </a:gs>
                  </a:gsLst>
                  <a:lin ang="10800000" scaled="0"/>
                </a:gradFill>
                <a:effectLst/>
                <a:uLnTx/>
                <a:uFillTx/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• Intl. Money Transfers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gradFill>
                <a:gsLst>
                  <a:gs pos="32000">
                    <a:schemeClr val="bg1"/>
                  </a:gs>
                  <a:gs pos="0">
                    <a:srgbClr val="56B8E9"/>
                  </a:gs>
                </a:gsLst>
                <a:lin ang="10800000" scaled="0"/>
              </a:gra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58" name="Text 21">
            <a:extLst>
              <a:ext uri="{FF2B5EF4-FFF2-40B4-BE49-F238E27FC236}">
                <a16:creationId xmlns:a16="http://schemas.microsoft.com/office/drawing/2014/main" id="{D0D5AA25-6F2E-4C9A-52DE-7D6555C805A1}"/>
              </a:ext>
            </a:extLst>
          </p:cNvPr>
          <p:cNvSpPr/>
          <p:nvPr/>
        </p:nvSpPr>
        <p:spPr>
          <a:xfrm>
            <a:off x="692154" y="4152289"/>
            <a:ext cx="1737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2000">
                      <a:schemeClr val="bg1"/>
                    </a:gs>
                    <a:gs pos="0">
                      <a:srgbClr val="56B8E9"/>
                    </a:gs>
                  </a:gsLst>
                  <a:lin ang="10800000" scaled="0"/>
                </a:gradFill>
                <a:effectLst/>
                <a:uLnTx/>
                <a:uFillTx/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• Credit Cards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gradFill>
                <a:gsLst>
                  <a:gs pos="32000">
                    <a:schemeClr val="bg1"/>
                  </a:gs>
                  <a:gs pos="0">
                    <a:srgbClr val="56B8E9"/>
                  </a:gs>
                </a:gsLst>
                <a:lin ang="10800000" scaled="0"/>
              </a:gra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59" name="Text 26">
            <a:extLst>
              <a:ext uri="{FF2B5EF4-FFF2-40B4-BE49-F238E27FC236}">
                <a16:creationId xmlns:a16="http://schemas.microsoft.com/office/drawing/2014/main" id="{C724CBFB-3BD1-80E4-97CC-C172C47F7D8C}"/>
              </a:ext>
            </a:extLst>
          </p:cNvPr>
          <p:cNvSpPr/>
          <p:nvPr/>
        </p:nvSpPr>
        <p:spPr>
          <a:xfrm>
            <a:off x="2734676" y="3931478"/>
            <a:ext cx="1737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2000">
                      <a:schemeClr val="bg1"/>
                    </a:gs>
                    <a:gs pos="0">
                      <a:srgbClr val="56B8E9"/>
                    </a:gs>
                  </a:gsLst>
                  <a:lin ang="10800000" scaled="0"/>
                </a:gradFill>
                <a:effectLst/>
                <a:uLnTx/>
                <a:uFillTx/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• Mortgages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gradFill>
                <a:gsLst>
                  <a:gs pos="32000">
                    <a:schemeClr val="bg1"/>
                  </a:gs>
                  <a:gs pos="0">
                    <a:srgbClr val="56B8E9"/>
                  </a:gs>
                </a:gsLst>
                <a:lin ang="10800000" scaled="0"/>
              </a:gra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60" name="Text 27">
            <a:extLst>
              <a:ext uri="{FF2B5EF4-FFF2-40B4-BE49-F238E27FC236}">
                <a16:creationId xmlns:a16="http://schemas.microsoft.com/office/drawing/2014/main" id="{BB1B3D1B-3077-410B-8FBA-C5AED7E89C0E}"/>
              </a:ext>
            </a:extLst>
          </p:cNvPr>
          <p:cNvSpPr/>
          <p:nvPr/>
        </p:nvSpPr>
        <p:spPr>
          <a:xfrm>
            <a:off x="2734676" y="4152289"/>
            <a:ext cx="1737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2000">
                      <a:schemeClr val="bg1"/>
                    </a:gs>
                    <a:gs pos="0">
                      <a:srgbClr val="56B8E9"/>
                    </a:gs>
                  </a:gsLst>
                  <a:lin ang="10800000" scaled="0"/>
                </a:gradFill>
                <a:effectLst/>
                <a:uLnTx/>
                <a:uFillTx/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• Car &amp; Business Loans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gradFill>
                <a:gsLst>
                  <a:gs pos="32000">
                    <a:schemeClr val="bg1"/>
                  </a:gs>
                  <a:gs pos="0">
                    <a:srgbClr val="56B8E9"/>
                  </a:gs>
                </a:gsLst>
                <a:lin ang="10800000" scaled="0"/>
              </a:gra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61" name="Text 32">
            <a:extLst>
              <a:ext uri="{FF2B5EF4-FFF2-40B4-BE49-F238E27FC236}">
                <a16:creationId xmlns:a16="http://schemas.microsoft.com/office/drawing/2014/main" id="{19078562-F075-37FF-1BE4-41A2F98A7652}"/>
              </a:ext>
            </a:extLst>
          </p:cNvPr>
          <p:cNvSpPr/>
          <p:nvPr/>
        </p:nvSpPr>
        <p:spPr>
          <a:xfrm>
            <a:off x="4834969" y="3931478"/>
            <a:ext cx="1737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2000">
                      <a:schemeClr val="bg1"/>
                    </a:gs>
                    <a:gs pos="0">
                      <a:srgbClr val="56B8E9"/>
                    </a:gs>
                  </a:gsLst>
                  <a:lin ang="10800000" scaled="0"/>
                </a:gradFill>
                <a:effectLst/>
                <a:uLnTx/>
                <a:uFillTx/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• Crypto Wallets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gradFill>
                <a:gsLst>
                  <a:gs pos="32000">
                    <a:schemeClr val="bg1"/>
                  </a:gs>
                  <a:gs pos="0">
                    <a:srgbClr val="56B8E9"/>
                  </a:gs>
                </a:gsLst>
                <a:lin ang="10800000" scaled="0"/>
              </a:gra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62" name="Text 33">
            <a:extLst>
              <a:ext uri="{FF2B5EF4-FFF2-40B4-BE49-F238E27FC236}">
                <a16:creationId xmlns:a16="http://schemas.microsoft.com/office/drawing/2014/main" id="{D56DC57A-BB04-5252-97D3-121FC4C5EA81}"/>
              </a:ext>
            </a:extLst>
          </p:cNvPr>
          <p:cNvSpPr/>
          <p:nvPr/>
        </p:nvSpPr>
        <p:spPr>
          <a:xfrm>
            <a:off x="4834969" y="4152289"/>
            <a:ext cx="1737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2000">
                      <a:schemeClr val="bg1"/>
                    </a:gs>
                    <a:gs pos="0">
                      <a:srgbClr val="56B8E9"/>
                    </a:gs>
                  </a:gsLst>
                  <a:lin ang="10800000" scaled="0"/>
                </a:gradFill>
                <a:effectLst/>
                <a:uLnTx/>
                <a:uFillTx/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• Investments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gradFill>
                <a:gsLst>
                  <a:gs pos="32000">
                    <a:schemeClr val="bg1"/>
                  </a:gs>
                  <a:gs pos="0">
                    <a:srgbClr val="56B8E9"/>
                  </a:gs>
                </a:gsLst>
                <a:lin ang="10800000" scaled="0"/>
              </a:gra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024" name="Text 38">
            <a:extLst>
              <a:ext uri="{FF2B5EF4-FFF2-40B4-BE49-F238E27FC236}">
                <a16:creationId xmlns:a16="http://schemas.microsoft.com/office/drawing/2014/main" id="{D8311DC1-3A65-A7F6-AFCB-55A1C038FFA3}"/>
              </a:ext>
            </a:extLst>
          </p:cNvPr>
          <p:cNvSpPr/>
          <p:nvPr/>
        </p:nvSpPr>
        <p:spPr>
          <a:xfrm>
            <a:off x="6955321" y="3931478"/>
            <a:ext cx="1737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2000">
                      <a:schemeClr val="bg1"/>
                    </a:gs>
                    <a:gs pos="0">
                      <a:srgbClr val="56B8E9"/>
                    </a:gs>
                  </a:gsLst>
                  <a:lin ang="10800000" scaled="0"/>
                </a:gradFill>
                <a:effectLst/>
                <a:uLnTx/>
                <a:uFillTx/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• Tax Services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gradFill>
                <a:gsLst>
                  <a:gs pos="32000">
                    <a:schemeClr val="bg1"/>
                  </a:gs>
                  <a:gs pos="0">
                    <a:srgbClr val="56B8E9"/>
                  </a:gs>
                </a:gsLst>
                <a:lin ang="10800000" scaled="0"/>
              </a:gra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027" name="Text 39">
            <a:extLst>
              <a:ext uri="{FF2B5EF4-FFF2-40B4-BE49-F238E27FC236}">
                <a16:creationId xmlns:a16="http://schemas.microsoft.com/office/drawing/2014/main" id="{09395E32-2E48-F248-BEA7-B17A52CA9026}"/>
              </a:ext>
            </a:extLst>
          </p:cNvPr>
          <p:cNvSpPr/>
          <p:nvPr/>
        </p:nvSpPr>
        <p:spPr>
          <a:xfrm>
            <a:off x="6955321" y="4152289"/>
            <a:ext cx="1737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32000">
                      <a:schemeClr val="bg1"/>
                    </a:gs>
                    <a:gs pos="0">
                      <a:srgbClr val="56B8E9"/>
                    </a:gs>
                  </a:gsLst>
                  <a:lin ang="10800000" scaled="0"/>
                </a:gradFill>
                <a:effectLst/>
                <a:uLnTx/>
                <a:uFillTx/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• Estate Planning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gradFill>
                <a:gsLst>
                  <a:gs pos="32000">
                    <a:schemeClr val="bg1"/>
                  </a:gs>
                  <a:gs pos="0">
                    <a:srgbClr val="56B8E9"/>
                  </a:gs>
                </a:gsLst>
                <a:lin ang="10800000" scaled="0"/>
              </a:gra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pic>
        <p:nvPicPr>
          <p:cNvPr id="1028" name="Image 3" descr="preencoded.png">
            <a:extLst>
              <a:ext uri="{FF2B5EF4-FFF2-40B4-BE49-F238E27FC236}">
                <a16:creationId xmlns:a16="http://schemas.microsoft.com/office/drawing/2014/main" id="{DD688F6C-EB21-D6E2-8891-4793EA495C9C}"/>
              </a:ext>
            </a:extLst>
          </p:cNvPr>
          <p:cNvPicPr>
            <a:picLocks noChangeAspect="1"/>
          </p:cNvPicPr>
          <p:nvPr/>
        </p:nvPicPr>
        <p:blipFill>
          <a:blip r:embed="rId7">
            <a:biLevel thresh="75000"/>
          </a:blip>
          <a:stretch>
            <a:fillRect/>
          </a:stretch>
        </p:blipFill>
        <p:spPr>
          <a:xfrm>
            <a:off x="4178707" y="2427147"/>
            <a:ext cx="672093" cy="313643"/>
          </a:xfrm>
          <a:prstGeom prst="rect">
            <a:avLst/>
          </a:prstGeom>
          <a:ln>
            <a:noFill/>
          </a:ln>
        </p:spPr>
      </p:pic>
      <p:sp>
        <p:nvSpPr>
          <p:cNvPr id="1029" name="Text 15">
            <a:extLst>
              <a:ext uri="{FF2B5EF4-FFF2-40B4-BE49-F238E27FC236}">
                <a16:creationId xmlns:a16="http://schemas.microsoft.com/office/drawing/2014/main" id="{D4ADFD42-63E3-B4AD-9376-9E3BAEB49049}"/>
              </a:ext>
            </a:extLst>
          </p:cNvPr>
          <p:cNvSpPr/>
          <p:nvPr/>
        </p:nvSpPr>
        <p:spPr>
          <a:xfrm>
            <a:off x="1371600" y="2706647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0" cap="none" spc="200" normalizeH="0" baseline="0" noProof="0" dirty="0">
                <a:ln>
                  <a:noFill/>
                </a:ln>
                <a:solidFill>
                  <a:srgbClr val="232325"/>
                </a:solidFill>
                <a:effectLst/>
                <a:uLnTx/>
                <a:uFillTx/>
                <a:latin typeface="Century Gothic" panose="020B0502020202020204" pitchFamily="34" charset="0"/>
              </a:rPr>
              <a:t>AS WE GROW, YOUR INCOME STREAMS MULTIPLY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232325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grpSp>
        <p:nvGrpSpPr>
          <p:cNvPr id="1046" name="Group 1045">
            <a:extLst>
              <a:ext uri="{FF2B5EF4-FFF2-40B4-BE49-F238E27FC236}">
                <a16:creationId xmlns:a16="http://schemas.microsoft.com/office/drawing/2014/main" id="{B1D77126-D23C-F475-514B-E889E48177DD}"/>
              </a:ext>
            </a:extLst>
          </p:cNvPr>
          <p:cNvGrpSpPr/>
          <p:nvPr/>
        </p:nvGrpSpPr>
        <p:grpSpPr>
          <a:xfrm>
            <a:off x="771814" y="3540310"/>
            <a:ext cx="304906" cy="304906"/>
            <a:chOff x="771814" y="3504268"/>
            <a:chExt cx="304906" cy="304906"/>
          </a:xfrm>
        </p:grpSpPr>
        <p:sp>
          <p:nvSpPr>
            <p:cNvPr id="1034" name="Oval 1033">
              <a:extLst>
                <a:ext uri="{FF2B5EF4-FFF2-40B4-BE49-F238E27FC236}">
                  <a16:creationId xmlns:a16="http://schemas.microsoft.com/office/drawing/2014/main" id="{E17EE69E-19C8-4600-77AC-1386D009DB6A}"/>
                </a:ext>
              </a:extLst>
            </p:cNvPr>
            <p:cNvSpPr/>
            <p:nvPr/>
          </p:nvSpPr>
          <p:spPr>
            <a:xfrm>
              <a:off x="771814" y="3504268"/>
              <a:ext cx="304906" cy="304906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36" name="Graphic 1035">
              <a:extLst>
                <a:ext uri="{FF2B5EF4-FFF2-40B4-BE49-F238E27FC236}">
                  <a16:creationId xmlns:a16="http://schemas.microsoft.com/office/drawing/2014/main" id="{CC57D221-E3BF-A23F-5FAA-11F5A916C91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41600" y="3582362"/>
              <a:ext cx="160125" cy="160125"/>
            </a:xfrm>
            <a:prstGeom prst="rect">
              <a:avLst/>
            </a:prstGeom>
          </p:spPr>
        </p:pic>
      </p:grpSp>
      <p:grpSp>
        <p:nvGrpSpPr>
          <p:cNvPr id="1048" name="Group 1047">
            <a:extLst>
              <a:ext uri="{FF2B5EF4-FFF2-40B4-BE49-F238E27FC236}">
                <a16:creationId xmlns:a16="http://schemas.microsoft.com/office/drawing/2014/main" id="{A9CA5D2E-B4C9-8DC0-A9F1-04EC3DC807DA}"/>
              </a:ext>
            </a:extLst>
          </p:cNvPr>
          <p:cNvGrpSpPr/>
          <p:nvPr/>
        </p:nvGrpSpPr>
        <p:grpSpPr>
          <a:xfrm>
            <a:off x="2827747" y="3540310"/>
            <a:ext cx="304906" cy="304906"/>
            <a:chOff x="2838380" y="3498586"/>
            <a:chExt cx="304906" cy="304906"/>
          </a:xfrm>
        </p:grpSpPr>
        <p:sp>
          <p:nvSpPr>
            <p:cNvPr id="1035" name="Oval 1034">
              <a:extLst>
                <a:ext uri="{FF2B5EF4-FFF2-40B4-BE49-F238E27FC236}">
                  <a16:creationId xmlns:a16="http://schemas.microsoft.com/office/drawing/2014/main" id="{56F96AEF-CDF2-745A-9E60-1B26F6A275EF}"/>
                </a:ext>
              </a:extLst>
            </p:cNvPr>
            <p:cNvSpPr/>
            <p:nvPr/>
          </p:nvSpPr>
          <p:spPr>
            <a:xfrm>
              <a:off x="2838380" y="3498586"/>
              <a:ext cx="304906" cy="304906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37" name="Graphic 1036">
              <a:extLst>
                <a:ext uri="{FF2B5EF4-FFF2-40B4-BE49-F238E27FC236}">
                  <a16:creationId xmlns:a16="http://schemas.microsoft.com/office/drawing/2014/main" id="{1C1037A0-AE1F-0B8F-2CAD-75240E03107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856610" y="3505054"/>
              <a:ext cx="262628" cy="262628"/>
            </a:xfrm>
            <a:prstGeom prst="rect">
              <a:avLst/>
            </a:prstGeom>
          </p:spPr>
        </p:pic>
      </p:grpSp>
      <p:sp>
        <p:nvSpPr>
          <p:cNvPr id="1040" name="Oval 1039">
            <a:extLst>
              <a:ext uri="{FF2B5EF4-FFF2-40B4-BE49-F238E27FC236}">
                <a16:creationId xmlns:a16="http://schemas.microsoft.com/office/drawing/2014/main" id="{C1AC5AF2-F66B-CC4C-65D8-72CEEC92DC24}"/>
              </a:ext>
            </a:extLst>
          </p:cNvPr>
          <p:cNvSpPr/>
          <p:nvPr/>
        </p:nvSpPr>
        <p:spPr>
          <a:xfrm>
            <a:off x="6982473" y="3535371"/>
            <a:ext cx="304906" cy="304906"/>
          </a:xfrm>
          <a:prstGeom prst="ellips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47" name="Group 1046">
            <a:extLst>
              <a:ext uri="{FF2B5EF4-FFF2-40B4-BE49-F238E27FC236}">
                <a16:creationId xmlns:a16="http://schemas.microsoft.com/office/drawing/2014/main" id="{F7CF7A83-4368-810B-CF4D-326645ABC49D}"/>
              </a:ext>
            </a:extLst>
          </p:cNvPr>
          <p:cNvGrpSpPr/>
          <p:nvPr/>
        </p:nvGrpSpPr>
        <p:grpSpPr>
          <a:xfrm>
            <a:off x="4926659" y="3540310"/>
            <a:ext cx="304906" cy="304906"/>
            <a:chOff x="4937292" y="3487145"/>
            <a:chExt cx="304906" cy="304906"/>
          </a:xfrm>
        </p:grpSpPr>
        <p:sp>
          <p:nvSpPr>
            <p:cNvPr id="1039" name="Oval 1038">
              <a:extLst>
                <a:ext uri="{FF2B5EF4-FFF2-40B4-BE49-F238E27FC236}">
                  <a16:creationId xmlns:a16="http://schemas.microsoft.com/office/drawing/2014/main" id="{060F958A-4E40-2964-C7BF-D44147935CF6}"/>
                </a:ext>
              </a:extLst>
            </p:cNvPr>
            <p:cNvSpPr/>
            <p:nvPr/>
          </p:nvSpPr>
          <p:spPr>
            <a:xfrm>
              <a:off x="4937292" y="3487145"/>
              <a:ext cx="304906" cy="304906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38" name="Graphic 1037">
              <a:extLst>
                <a:ext uri="{FF2B5EF4-FFF2-40B4-BE49-F238E27FC236}">
                  <a16:creationId xmlns:a16="http://schemas.microsoft.com/office/drawing/2014/main" id="{9D37F25A-1920-4526-2E02-A054380FBC4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976814" y="3535707"/>
              <a:ext cx="219248" cy="219248"/>
            </a:xfrm>
            <a:prstGeom prst="rect">
              <a:avLst/>
            </a:prstGeom>
          </p:spPr>
        </p:pic>
      </p:grpSp>
      <p:pic>
        <p:nvPicPr>
          <p:cNvPr id="1050" name="Graphic 1049">
            <a:extLst>
              <a:ext uri="{FF2B5EF4-FFF2-40B4-BE49-F238E27FC236}">
                <a16:creationId xmlns:a16="http://schemas.microsoft.com/office/drawing/2014/main" id="{E275659D-F5D2-A830-2F1D-0915C773B91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029983" y="3583710"/>
            <a:ext cx="200157" cy="200157"/>
          </a:xfrm>
          <a:prstGeom prst="rect">
            <a:avLst/>
          </a:prstGeom>
        </p:spPr>
      </p:pic>
      <p:sp>
        <p:nvSpPr>
          <p:cNvPr id="1052" name="Shape 3">
            <a:extLst>
              <a:ext uri="{FF2B5EF4-FFF2-40B4-BE49-F238E27FC236}">
                <a16:creationId xmlns:a16="http://schemas.microsoft.com/office/drawing/2014/main" id="{11F48AAD-2BDE-0BDA-7BA7-826444FF9680}"/>
              </a:ext>
            </a:extLst>
          </p:cNvPr>
          <p:cNvSpPr/>
          <p:nvPr/>
        </p:nvSpPr>
        <p:spPr>
          <a:xfrm>
            <a:off x="500109" y="2347825"/>
            <a:ext cx="8046720" cy="118645"/>
          </a:xfrm>
          <a:prstGeom prst="rect">
            <a:avLst/>
          </a:prstGeom>
          <a:gradFill>
            <a:gsLst>
              <a:gs pos="51000">
                <a:srgbClr val="1562B7"/>
              </a:gs>
              <a:gs pos="0">
                <a:srgbClr val="12BFB0"/>
              </a:gs>
              <a:gs pos="16000">
                <a:srgbClr val="D5E7F3"/>
              </a:gs>
            </a:gsLst>
            <a:lin ang="10800000" scaled="0"/>
          </a:gradFill>
          <a:ln w="1270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grpSp>
        <p:nvGrpSpPr>
          <p:cNvPr id="1053" name="Group 1052">
            <a:extLst>
              <a:ext uri="{FF2B5EF4-FFF2-40B4-BE49-F238E27FC236}">
                <a16:creationId xmlns:a16="http://schemas.microsoft.com/office/drawing/2014/main" id="{04AEFF12-0328-A2F7-FA5F-F75DF59B5CE7}"/>
              </a:ext>
            </a:extLst>
          </p:cNvPr>
          <p:cNvGrpSpPr/>
          <p:nvPr/>
        </p:nvGrpSpPr>
        <p:grpSpPr>
          <a:xfrm>
            <a:off x="-12702" y="4732782"/>
            <a:ext cx="9189720" cy="429768"/>
            <a:chOff x="-12702" y="4732782"/>
            <a:chExt cx="9189720" cy="429768"/>
          </a:xfrm>
        </p:grpSpPr>
        <p:sp>
          <p:nvSpPr>
            <p:cNvPr id="1054" name="Shape 18">
              <a:extLst>
                <a:ext uri="{FF2B5EF4-FFF2-40B4-BE49-F238E27FC236}">
                  <a16:creationId xmlns:a16="http://schemas.microsoft.com/office/drawing/2014/main" id="{8DC3DB79-B41E-B8C7-7679-E2DE621B503B}"/>
                </a:ext>
              </a:extLst>
            </p:cNvPr>
            <p:cNvSpPr/>
            <p:nvPr/>
          </p:nvSpPr>
          <p:spPr>
            <a:xfrm>
              <a:off x="-12702" y="4732782"/>
              <a:ext cx="9189720" cy="429768"/>
            </a:xfrm>
            <a:prstGeom prst="rect">
              <a:avLst/>
            </a:prstGeom>
            <a:gradFill>
              <a:gsLst>
                <a:gs pos="38000">
                  <a:schemeClr val="tx1"/>
                </a:gs>
                <a:gs pos="100000">
                  <a:srgbClr val="69CFF7"/>
                </a:gs>
                <a:gs pos="62000">
                  <a:srgbClr val="1562B7"/>
                </a:gs>
              </a:gsLst>
              <a:lin ang="10800000" scaled="0"/>
            </a:gradFill>
            <a:ln w="12700">
              <a:noFill/>
              <a:prstDash val="solid"/>
            </a:ln>
          </p:spPr>
          <p:txBody>
            <a:bodyPr/>
            <a:lstStyle/>
            <a:p>
              <a:endParaRPr lang="en-US" b="1" dirty="0"/>
            </a:p>
          </p:txBody>
        </p:sp>
        <p:pic>
          <p:nvPicPr>
            <p:cNvPr id="1055" name="Picture 1054">
              <a:extLst>
                <a:ext uri="{FF2B5EF4-FFF2-40B4-BE49-F238E27FC236}">
                  <a16:creationId xmlns:a16="http://schemas.microsoft.com/office/drawing/2014/main" id="{B8CA4D60-8358-DD5B-73A3-B9BBEF5773B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alphaModFix amt="8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45780" y="4844316"/>
              <a:ext cx="685800" cy="180406"/>
            </a:xfrm>
            <a:prstGeom prst="rect">
              <a:avLst/>
            </a:prstGeom>
          </p:spPr>
        </p:pic>
      </p:grpSp>
      <p:sp>
        <p:nvSpPr>
          <p:cNvPr id="1060" name="Text 5">
            <a:extLst>
              <a:ext uri="{FF2B5EF4-FFF2-40B4-BE49-F238E27FC236}">
                <a16:creationId xmlns:a16="http://schemas.microsoft.com/office/drawing/2014/main" id="{FB075AF1-E3F4-EB65-4138-1A389AE4A773}"/>
              </a:ext>
            </a:extLst>
          </p:cNvPr>
          <p:cNvSpPr/>
          <p:nvPr/>
        </p:nvSpPr>
        <p:spPr>
          <a:xfrm>
            <a:off x="422367" y="709124"/>
            <a:ext cx="796723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300" dirty="0">
                <a:solidFill>
                  <a:srgbClr val="1A1A2E"/>
                </a:solidFill>
                <a:latin typeface="Anton" pitchFamily="2" charset="77"/>
                <a:ea typeface="Calibri" pitchFamily="34" charset="-122"/>
                <a:cs typeface="Calibri" pitchFamily="34" charset="-120"/>
              </a:rPr>
              <a:t>Starting Simple. Built to Scale.</a:t>
            </a:r>
            <a:endParaRPr lang="en-US" sz="3300" dirty="0">
              <a:latin typeface="Anton" pitchFamily="2" charset="77"/>
            </a:endParaRPr>
          </a:p>
        </p:txBody>
      </p:sp>
      <p:sp>
        <p:nvSpPr>
          <p:cNvPr id="1061" name="Text 3">
            <a:extLst>
              <a:ext uri="{FF2B5EF4-FFF2-40B4-BE49-F238E27FC236}">
                <a16:creationId xmlns:a16="http://schemas.microsoft.com/office/drawing/2014/main" id="{F118AF81-BEC3-9FDF-6462-6E41B493DF0B}"/>
              </a:ext>
            </a:extLst>
          </p:cNvPr>
          <p:cNvSpPr/>
          <p:nvPr/>
        </p:nvSpPr>
        <p:spPr>
          <a:xfrm>
            <a:off x="420624" y="27813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550" kern="0" spc="200" dirty="0">
                <a:solidFill>
                  <a:schemeClr val="bg1"/>
                </a:solidFill>
                <a:latin typeface="Century Gothic" panose="020B0502020202020204" pitchFamily="34" charset="0"/>
              </a:rPr>
              <a:t>THE PRODUCT</a:t>
            </a:r>
            <a:endParaRPr lang="en-US" sz="155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Text 19">
            <a:extLst>
              <a:ext uri="{FF2B5EF4-FFF2-40B4-BE49-F238E27FC236}">
                <a16:creationId xmlns:a16="http://schemas.microsoft.com/office/drawing/2014/main" id="{D53E7C58-4C62-6D55-0B92-1819D7B9AD34}"/>
              </a:ext>
            </a:extLst>
          </p:cNvPr>
          <p:cNvSpPr/>
          <p:nvPr/>
        </p:nvSpPr>
        <p:spPr>
          <a:xfrm>
            <a:off x="397818" y="4855876"/>
            <a:ext cx="4141672" cy="18040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800" b="1" spc="1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For IBO Use  </a:t>
            </a:r>
            <a:r>
              <a:rPr lang="en-US" sz="800" b="1" spc="10" dirty="0">
                <a:latin typeface="Arial Narrow" panose="020B0604020202020204" pitchFamily="34" charset="0"/>
                <a:cs typeface="Arial Narrow" panose="020B0604020202020204" pitchFamily="34" charset="0"/>
              </a:rPr>
              <a:t>|</a:t>
            </a:r>
            <a:r>
              <a:rPr lang="en-US" sz="800" b="1" spc="1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 Not for External Distribution Without Approval</a:t>
            </a:r>
          </a:p>
        </p:txBody>
      </p:sp>
    </p:spTree>
  </p:cSld>
  <p:clrMapOvr>
    <a:masterClrMapping/>
  </p:clrMapOvr>
  <p:transition spd="slow"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52D5A-1FF9-06BC-1B95-D73CE8970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EDAB6CD-620E-DE22-C355-1236C934A6EB}"/>
              </a:ext>
            </a:extLst>
          </p:cNvPr>
          <p:cNvGrpSpPr/>
          <p:nvPr/>
        </p:nvGrpSpPr>
        <p:grpSpPr>
          <a:xfrm>
            <a:off x="397818" y="0"/>
            <a:ext cx="8746182" cy="4800237"/>
            <a:chOff x="418494" y="0"/>
            <a:chExt cx="8746182" cy="518159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C041A3F5-81FF-5DC8-0BA5-C7D2E48488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lum bright="70000" contrast="-70000"/>
              <a:alphaModFix amt="85000"/>
            </a:blip>
            <a:stretch>
              <a:fillRect/>
            </a:stretch>
          </p:blipFill>
          <p:spPr>
            <a:xfrm>
              <a:off x="451319" y="0"/>
              <a:ext cx="8713357" cy="5143500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37A9A36-0D54-E0AA-F499-A05999505278}"/>
                </a:ext>
              </a:extLst>
            </p:cNvPr>
            <p:cNvSpPr/>
            <p:nvPr/>
          </p:nvSpPr>
          <p:spPr>
            <a:xfrm rot="5400000">
              <a:off x="309790" y="108705"/>
              <a:ext cx="5181598" cy="4964189"/>
            </a:xfrm>
            <a:prstGeom prst="rect">
              <a:avLst/>
            </a:prstGeom>
            <a:gradFill>
              <a:gsLst>
                <a:gs pos="0">
                  <a:schemeClr val="bg1">
                    <a:alpha val="0"/>
                  </a:schemeClr>
                </a:gs>
                <a:gs pos="53000">
                  <a:schemeClr val="bg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697" dirty="0"/>
            </a:p>
          </p:txBody>
        </p:sp>
      </p:grpSp>
      <p:sp>
        <p:nvSpPr>
          <p:cNvPr id="11" name="Text 5">
            <a:extLst>
              <a:ext uri="{FF2B5EF4-FFF2-40B4-BE49-F238E27FC236}">
                <a16:creationId xmlns:a16="http://schemas.microsoft.com/office/drawing/2014/main" id="{00FC6FA3-93C4-3373-96E2-0ED14F027733}"/>
              </a:ext>
            </a:extLst>
          </p:cNvPr>
          <p:cNvSpPr/>
          <p:nvPr/>
        </p:nvSpPr>
        <p:spPr>
          <a:xfrm>
            <a:off x="422367" y="709124"/>
            <a:ext cx="796723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300" dirty="0">
                <a:solidFill>
                  <a:srgbClr val="1A1A2E"/>
                </a:solidFill>
                <a:latin typeface="Anton" pitchFamily="2" charset="77"/>
                <a:ea typeface="Calibri" pitchFamily="34" charset="-122"/>
                <a:cs typeface="Calibri" pitchFamily="34" charset="-120"/>
              </a:rPr>
              <a:t>For the Life of Every Customer.</a:t>
            </a:r>
            <a:endParaRPr lang="en-US" sz="3300" dirty="0">
              <a:latin typeface="Anton" pitchFamily="2" charset="77"/>
            </a:endParaRPr>
          </a:p>
        </p:txBody>
      </p:sp>
      <p:sp>
        <p:nvSpPr>
          <p:cNvPr id="13" name="Text 3">
            <a:extLst>
              <a:ext uri="{FF2B5EF4-FFF2-40B4-BE49-F238E27FC236}">
                <a16:creationId xmlns:a16="http://schemas.microsoft.com/office/drawing/2014/main" id="{02DEDEAE-EB33-6A44-D4CC-DC984E4EF58D}"/>
              </a:ext>
            </a:extLst>
          </p:cNvPr>
          <p:cNvSpPr/>
          <p:nvPr/>
        </p:nvSpPr>
        <p:spPr>
          <a:xfrm>
            <a:off x="420624" y="27813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550" kern="0" spc="200" dirty="0">
                <a:gradFill>
                  <a:gsLst>
                    <a:gs pos="99000">
                      <a:srgbClr val="12BFB0"/>
                    </a:gs>
                    <a:gs pos="0">
                      <a:srgbClr val="1562B7"/>
                    </a:gs>
                  </a:gsLst>
                  <a:lin ang="0" scaled="0"/>
                </a:gradFill>
                <a:latin typeface="Century Gothic" panose="020B0502020202020204" pitchFamily="34" charset="0"/>
              </a:rPr>
              <a:t>HOW YOU GET PAID</a:t>
            </a:r>
            <a:endParaRPr lang="en-US" sz="1550" dirty="0">
              <a:gradFill>
                <a:gsLst>
                  <a:gs pos="99000">
                    <a:srgbClr val="12BFB0"/>
                  </a:gs>
                  <a:gs pos="0">
                    <a:srgbClr val="1562B7"/>
                  </a:gs>
                </a:gsLst>
                <a:lin ang="0" scaled="0"/>
              </a:gradFill>
              <a:latin typeface="Century Gothic" panose="020B0502020202020204" pitchFamily="34" charset="0"/>
            </a:endParaRPr>
          </a:p>
        </p:txBody>
      </p:sp>
      <p:sp>
        <p:nvSpPr>
          <p:cNvPr id="4" name="Text 8">
            <a:extLst>
              <a:ext uri="{FF2B5EF4-FFF2-40B4-BE49-F238E27FC236}">
                <a16:creationId xmlns:a16="http://schemas.microsoft.com/office/drawing/2014/main" id="{9A3A3C09-2D1A-DACC-E38B-0570B1225E79}"/>
              </a:ext>
            </a:extLst>
          </p:cNvPr>
          <p:cNvSpPr/>
          <p:nvPr/>
        </p:nvSpPr>
        <p:spPr>
          <a:xfrm>
            <a:off x="524153" y="1235085"/>
            <a:ext cx="7967237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rgbClr val="374151"/>
                </a:solidFill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Every customer you sign up pays you from day one — and keeps paying for as long as they use </a:t>
            </a:r>
            <a:r>
              <a:rPr lang="en-US" sz="1200" dirty="0" err="1">
                <a:solidFill>
                  <a:srgbClr val="374151"/>
                </a:solidFill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DingoBlu</a:t>
            </a:r>
            <a:r>
              <a:rPr lang="en-US" sz="1200" dirty="0">
                <a:solidFill>
                  <a:srgbClr val="374151"/>
                </a:solidFill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. Today, over $16.6 trillion is being held in deposits and savings accounts in the US!!!*</a:t>
            </a:r>
            <a:endParaRPr lang="en-US" sz="1200" dirty="0">
              <a:latin typeface="Century Gothic" panose="020B0502020202020204" pitchFamily="34" charset="0"/>
            </a:endParaRPr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F45587D2-6EDC-2D26-2365-E679F99477A7}"/>
              </a:ext>
            </a:extLst>
          </p:cNvPr>
          <p:cNvSpPr/>
          <p:nvPr/>
        </p:nvSpPr>
        <p:spPr>
          <a:xfrm>
            <a:off x="3727351" y="1733204"/>
            <a:ext cx="1939003" cy="1939003"/>
          </a:xfrm>
          <a:prstGeom prst="ellipse">
            <a:avLst/>
          </a:prstGeom>
          <a:gradFill>
            <a:gsLst>
              <a:gs pos="0">
                <a:srgbClr val="1562B7"/>
              </a:gs>
              <a:gs pos="100000">
                <a:srgbClr val="12BFB0"/>
              </a:gs>
            </a:gsLst>
            <a:lin ang="2700000" scaled="0"/>
          </a:gradFill>
          <a:ln w="1905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16523A95-4334-3E7E-23F8-308C50879609}"/>
              </a:ext>
            </a:extLst>
          </p:cNvPr>
          <p:cNvSpPr/>
          <p:nvPr/>
        </p:nvSpPr>
        <p:spPr>
          <a:xfrm>
            <a:off x="3938112" y="1926126"/>
            <a:ext cx="1517481" cy="1517481"/>
          </a:xfrm>
          <a:prstGeom prst="ellipse">
            <a:avLst/>
          </a:prstGeom>
          <a:gradFill>
            <a:gsLst>
              <a:gs pos="0">
                <a:srgbClr val="1562B7"/>
              </a:gs>
              <a:gs pos="100000">
                <a:srgbClr val="56B8E9"/>
              </a:gs>
            </a:gsLst>
            <a:lin ang="2700000" scaled="0"/>
          </a:gradFill>
          <a:ln w="25400">
            <a:solidFill>
              <a:srgbClr val="00B4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32B18749-B160-FC69-D962-54FE85EA2399}"/>
              </a:ext>
            </a:extLst>
          </p:cNvPr>
          <p:cNvSpPr/>
          <p:nvPr/>
        </p:nvSpPr>
        <p:spPr>
          <a:xfrm>
            <a:off x="3950853" y="2775896"/>
            <a:ext cx="1517481" cy="42152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100" dirty="0">
                <a:solidFill>
                  <a:schemeClr val="bg1"/>
                </a:solidFill>
                <a:latin typeface="Century Gothic" panose="020B0502020202020204" pitchFamily="34" charset="0"/>
              </a:rPr>
              <a:t>YOUR</a:t>
            </a:r>
            <a:endParaRPr lang="en-US" sz="11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r>
              <a:rPr lang="en-US" sz="1100" b="1" kern="0" spc="100" dirty="0">
                <a:solidFill>
                  <a:schemeClr val="bg1"/>
                </a:solidFill>
                <a:latin typeface="Century Gothic" panose="020B0502020202020204" pitchFamily="34" charset="0"/>
              </a:rPr>
              <a:t>CUSTOMER</a:t>
            </a:r>
            <a:endParaRPr lang="en-US" sz="11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AC19CDC5-0944-BF5E-6A5F-52D0BD733AA2}"/>
              </a:ext>
            </a:extLst>
          </p:cNvPr>
          <p:cNvSpPr/>
          <p:nvPr/>
        </p:nvSpPr>
        <p:spPr>
          <a:xfrm>
            <a:off x="410106" y="1716130"/>
            <a:ext cx="2560320" cy="2286000"/>
          </a:xfrm>
          <a:prstGeom prst="rect">
            <a:avLst/>
          </a:prstGeom>
          <a:solidFill>
            <a:srgbClr val="232325"/>
          </a:solidFill>
          <a:ln w="1270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8">
            <a:extLst>
              <a:ext uri="{FF2B5EF4-FFF2-40B4-BE49-F238E27FC236}">
                <a16:creationId xmlns:a16="http://schemas.microsoft.com/office/drawing/2014/main" id="{78802A04-201F-FAE4-C5BF-2187304314E6}"/>
              </a:ext>
            </a:extLst>
          </p:cNvPr>
          <p:cNvSpPr/>
          <p:nvPr/>
        </p:nvSpPr>
        <p:spPr>
          <a:xfrm>
            <a:off x="505690" y="2680717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MONEY KEPT </a:t>
            </a:r>
            <a:r>
              <a:rPr lang="en-US" sz="1300" b="1">
                <a:solidFill>
                  <a:srgbClr val="FFFFFF"/>
                </a:solidFill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IN CHECKINGS/</a:t>
            </a:r>
            <a:r>
              <a:rPr lang="en-US" sz="1300" b="1" dirty="0">
                <a:solidFill>
                  <a:srgbClr val="FFFFFF"/>
                </a:solidFill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SAVINGS</a:t>
            </a:r>
            <a:endParaRPr lang="en-US" sz="1300" dirty="0">
              <a:latin typeface="Century Gothic" panose="020B0502020202020204" pitchFamily="34" charset="0"/>
            </a:endParaRPr>
          </a:p>
        </p:txBody>
      </p:sp>
      <p:sp>
        <p:nvSpPr>
          <p:cNvPr id="15" name="Text 9">
            <a:extLst>
              <a:ext uri="{FF2B5EF4-FFF2-40B4-BE49-F238E27FC236}">
                <a16:creationId xmlns:a16="http://schemas.microsoft.com/office/drawing/2014/main" id="{10403397-96E0-17E9-7773-ED61ACC1DB28}"/>
              </a:ext>
            </a:extLst>
          </p:cNvPr>
          <p:cNvSpPr/>
          <p:nvPr/>
        </p:nvSpPr>
        <p:spPr>
          <a:xfrm>
            <a:off x="961707" y="3009901"/>
            <a:ext cx="1457117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chemeClr val="bg2">
                    <a:lumMod val="90000"/>
                  </a:schemeClr>
                </a:solidFill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When a customer</a:t>
            </a:r>
          </a:p>
          <a:p>
            <a:pPr marL="0" indent="0" algn="ctr">
              <a:buNone/>
            </a:pPr>
            <a:r>
              <a:rPr lang="en-US" sz="950" dirty="0">
                <a:solidFill>
                  <a:schemeClr val="bg2">
                    <a:lumMod val="90000"/>
                  </a:schemeClr>
                </a:solidFill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keeps</a:t>
            </a:r>
            <a:r>
              <a:rPr lang="en-US" sz="950" dirty="0">
                <a:solidFill>
                  <a:schemeClr val="bg2">
                    <a:lumMod val="9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n-US" sz="950" dirty="0">
                <a:solidFill>
                  <a:schemeClr val="bg2">
                    <a:lumMod val="90000"/>
                  </a:schemeClr>
                </a:solidFill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their balance</a:t>
            </a:r>
          </a:p>
          <a:p>
            <a:pPr marL="0" indent="0" algn="ctr">
              <a:buNone/>
            </a:pPr>
            <a:r>
              <a:rPr lang="en-US" sz="950" dirty="0">
                <a:solidFill>
                  <a:schemeClr val="bg2">
                    <a:lumMod val="90000"/>
                  </a:schemeClr>
                </a:solidFill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through </a:t>
            </a:r>
            <a:r>
              <a:rPr lang="en-US" sz="950" dirty="0" err="1">
                <a:solidFill>
                  <a:schemeClr val="bg2">
                    <a:lumMod val="90000"/>
                  </a:schemeClr>
                </a:solidFill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DingoBlu</a:t>
            </a:r>
            <a:r>
              <a:rPr lang="en-US" sz="950" dirty="0">
                <a:solidFill>
                  <a:schemeClr val="bg2">
                    <a:lumMod val="90000"/>
                  </a:schemeClr>
                </a:solidFill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...</a:t>
            </a:r>
            <a:endParaRPr lang="en-US" sz="950" dirty="0">
              <a:solidFill>
                <a:schemeClr val="bg2">
                  <a:lumMod val="9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Text 10">
            <a:extLst>
              <a:ext uri="{FF2B5EF4-FFF2-40B4-BE49-F238E27FC236}">
                <a16:creationId xmlns:a16="http://schemas.microsoft.com/office/drawing/2014/main" id="{057AEE94-C54A-CD74-585D-C6ADE25196D2}"/>
              </a:ext>
            </a:extLst>
          </p:cNvPr>
          <p:cNvSpPr/>
          <p:nvPr/>
        </p:nvSpPr>
        <p:spPr>
          <a:xfrm>
            <a:off x="606856" y="3640308"/>
            <a:ext cx="217510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chemeClr val="accent2"/>
                </a:solidFill>
                <a:latin typeface="Century Gothic" panose="020B0502020202020204" pitchFamily="34" charset="0"/>
              </a:rPr>
              <a:t>You earn on money held in those accounts every month.</a:t>
            </a:r>
            <a:endParaRPr lang="en-US" sz="900" dirty="0">
              <a:solidFill>
                <a:schemeClr val="accent2"/>
              </a:solidFill>
              <a:latin typeface="Century Gothic" panose="020B0502020202020204" pitchFamily="34" charset="0"/>
            </a:endParaRPr>
          </a:p>
        </p:txBody>
      </p:sp>
      <p:sp>
        <p:nvSpPr>
          <p:cNvPr id="19" name="Shape 11">
            <a:extLst>
              <a:ext uri="{FF2B5EF4-FFF2-40B4-BE49-F238E27FC236}">
                <a16:creationId xmlns:a16="http://schemas.microsoft.com/office/drawing/2014/main" id="{67C63543-2BBE-4A04-F6CE-22B5A53768C4}"/>
              </a:ext>
            </a:extLst>
          </p:cNvPr>
          <p:cNvSpPr/>
          <p:nvPr/>
        </p:nvSpPr>
        <p:spPr>
          <a:xfrm>
            <a:off x="6350882" y="1716130"/>
            <a:ext cx="2560320" cy="2286000"/>
          </a:xfrm>
          <a:prstGeom prst="rect">
            <a:avLst/>
          </a:prstGeom>
          <a:solidFill>
            <a:srgbClr val="232325"/>
          </a:solidFill>
          <a:ln w="1270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3">
            <a:extLst>
              <a:ext uri="{FF2B5EF4-FFF2-40B4-BE49-F238E27FC236}">
                <a16:creationId xmlns:a16="http://schemas.microsoft.com/office/drawing/2014/main" id="{C05EFF94-830A-7111-C54F-F0E496616610}"/>
              </a:ext>
            </a:extLst>
          </p:cNvPr>
          <p:cNvSpPr/>
          <p:nvPr/>
        </p:nvSpPr>
        <p:spPr>
          <a:xfrm>
            <a:off x="6445015" y="2701983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CARD TRANSACTIONS</a:t>
            </a:r>
            <a:endParaRPr lang="en-US" sz="1300" dirty="0">
              <a:latin typeface="Century Gothic" panose="020B0502020202020204" pitchFamily="34" charset="0"/>
            </a:endParaRPr>
          </a:p>
        </p:txBody>
      </p:sp>
      <p:sp>
        <p:nvSpPr>
          <p:cNvPr id="23" name="Text 14">
            <a:extLst>
              <a:ext uri="{FF2B5EF4-FFF2-40B4-BE49-F238E27FC236}">
                <a16:creationId xmlns:a16="http://schemas.microsoft.com/office/drawing/2014/main" id="{335222AE-B896-B319-4353-D39251C02C36}"/>
              </a:ext>
            </a:extLst>
          </p:cNvPr>
          <p:cNvSpPr/>
          <p:nvPr/>
        </p:nvSpPr>
        <p:spPr>
          <a:xfrm>
            <a:off x="6445015" y="3009901"/>
            <a:ext cx="2377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chemeClr val="bg2">
                    <a:lumMod val="90000"/>
                  </a:schemeClr>
                </a:solidFill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When a customer uses</a:t>
            </a:r>
            <a:endParaRPr lang="en-US" sz="950" dirty="0">
              <a:solidFill>
                <a:schemeClr val="bg2">
                  <a:lumMod val="90000"/>
                </a:schemeClr>
              </a:solidFill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r>
              <a:rPr lang="en-US" sz="950" dirty="0">
                <a:solidFill>
                  <a:schemeClr val="bg2">
                    <a:lumMod val="90000"/>
                  </a:schemeClr>
                </a:solidFill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their DingoBlu card</a:t>
            </a:r>
            <a:endParaRPr lang="en-US" sz="950" dirty="0">
              <a:solidFill>
                <a:schemeClr val="bg2">
                  <a:lumMod val="90000"/>
                </a:schemeClr>
              </a:solidFill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r>
              <a:rPr lang="en-US" sz="950" dirty="0">
                <a:solidFill>
                  <a:schemeClr val="bg2">
                    <a:lumMod val="90000"/>
                  </a:schemeClr>
                </a:solidFill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for any purchase...</a:t>
            </a:r>
            <a:endParaRPr lang="en-US" sz="950" dirty="0">
              <a:solidFill>
                <a:schemeClr val="bg2">
                  <a:lumMod val="9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4" name="Text 15">
            <a:extLst>
              <a:ext uri="{FF2B5EF4-FFF2-40B4-BE49-F238E27FC236}">
                <a16:creationId xmlns:a16="http://schemas.microsoft.com/office/drawing/2014/main" id="{09F3643E-031C-84D1-A937-FCAAD069A990}"/>
              </a:ext>
            </a:extLst>
          </p:cNvPr>
          <p:cNvSpPr/>
          <p:nvPr/>
        </p:nvSpPr>
        <p:spPr>
          <a:xfrm>
            <a:off x="6445015" y="3708548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chemeClr val="accent2"/>
                </a:solidFill>
                <a:latin typeface="Century Gothic" panose="020B0502020202020204" pitchFamily="34" charset="0"/>
              </a:rPr>
              <a:t>You earn on every swipe or tap.</a:t>
            </a:r>
            <a:endParaRPr lang="en-US" sz="900" dirty="0">
              <a:solidFill>
                <a:schemeClr val="accent2"/>
              </a:solidFill>
              <a:latin typeface="Century Gothic" panose="020B0502020202020204" pitchFamily="34" charset="0"/>
            </a:endParaRPr>
          </a:p>
        </p:txBody>
      </p:sp>
      <p:sp>
        <p:nvSpPr>
          <p:cNvPr id="26" name="Shape 16">
            <a:extLst>
              <a:ext uri="{FF2B5EF4-FFF2-40B4-BE49-F238E27FC236}">
                <a16:creationId xmlns:a16="http://schemas.microsoft.com/office/drawing/2014/main" id="{629D4C0D-11D9-FF07-8149-A61CD7B0C7AD}"/>
              </a:ext>
            </a:extLst>
          </p:cNvPr>
          <p:cNvSpPr/>
          <p:nvPr/>
        </p:nvSpPr>
        <p:spPr>
          <a:xfrm>
            <a:off x="3113611" y="4004493"/>
            <a:ext cx="3117068" cy="658368"/>
          </a:xfrm>
          <a:prstGeom prst="rect">
            <a:avLst/>
          </a:prstGeom>
          <a:solidFill>
            <a:srgbClr val="232325"/>
          </a:solidFill>
          <a:ln w="1270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17">
            <a:extLst>
              <a:ext uri="{FF2B5EF4-FFF2-40B4-BE49-F238E27FC236}">
                <a16:creationId xmlns:a16="http://schemas.microsoft.com/office/drawing/2014/main" id="{BDC9E570-DFC4-DBFF-83E1-50295BAAA1B4}"/>
              </a:ext>
            </a:extLst>
          </p:cNvPr>
          <p:cNvSpPr/>
          <p:nvPr/>
        </p:nvSpPr>
        <p:spPr>
          <a:xfrm>
            <a:off x="3117128" y="4004493"/>
            <a:ext cx="54864" cy="658368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</a:schemeClr>
              </a:gs>
              <a:gs pos="100000">
                <a:srgbClr val="12BFB0"/>
              </a:gs>
            </a:gsLst>
            <a:lin ang="2700000" scaled="0"/>
          </a:gradFill>
          <a:ln w="1270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18">
            <a:extLst>
              <a:ext uri="{FF2B5EF4-FFF2-40B4-BE49-F238E27FC236}">
                <a16:creationId xmlns:a16="http://schemas.microsoft.com/office/drawing/2014/main" id="{39919371-34FE-1B85-1B5A-AD7A58A32D43}"/>
              </a:ext>
            </a:extLst>
          </p:cNvPr>
          <p:cNvSpPr/>
          <p:nvPr/>
        </p:nvSpPr>
        <p:spPr>
          <a:xfrm>
            <a:off x="3856833" y="4041069"/>
            <a:ext cx="2651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AUTO-PAY &amp; ONLINE PURCHASES</a:t>
            </a:r>
            <a:endParaRPr lang="en-US" sz="950" dirty="0">
              <a:latin typeface="Century Gothic" panose="020B0502020202020204" pitchFamily="34" charset="0"/>
            </a:endParaRPr>
          </a:p>
        </p:txBody>
      </p:sp>
      <p:sp>
        <p:nvSpPr>
          <p:cNvPr id="32" name="Text 19">
            <a:extLst>
              <a:ext uri="{FF2B5EF4-FFF2-40B4-BE49-F238E27FC236}">
                <a16:creationId xmlns:a16="http://schemas.microsoft.com/office/drawing/2014/main" id="{785A8B05-60D7-6DAB-1EB7-23CF85DD924C}"/>
              </a:ext>
            </a:extLst>
          </p:cNvPr>
          <p:cNvSpPr/>
          <p:nvPr/>
        </p:nvSpPr>
        <p:spPr>
          <a:xfrm>
            <a:off x="3856833" y="4278813"/>
            <a:ext cx="2129303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C7C5C5"/>
                </a:solidFill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Bills, subscriptions, online spending — you earn on every transaction.</a:t>
            </a:r>
            <a:endParaRPr lang="en-US" sz="900" dirty="0">
              <a:solidFill>
                <a:srgbClr val="C7C5C5"/>
              </a:solidFill>
              <a:latin typeface="Century Gothic" panose="020B0502020202020204" pitchFamily="34" charset="0"/>
            </a:endParaRPr>
          </a:p>
        </p:txBody>
      </p:sp>
      <p:sp>
        <p:nvSpPr>
          <p:cNvPr id="33" name="Text 22">
            <a:extLst>
              <a:ext uri="{FF2B5EF4-FFF2-40B4-BE49-F238E27FC236}">
                <a16:creationId xmlns:a16="http://schemas.microsoft.com/office/drawing/2014/main" id="{172620B8-1FE3-2CCB-1FBD-F7103F3F1FED}"/>
              </a:ext>
            </a:extLst>
          </p:cNvPr>
          <p:cNvSpPr/>
          <p:nvPr/>
        </p:nvSpPr>
        <p:spPr>
          <a:xfrm>
            <a:off x="2750493" y="3657636"/>
            <a:ext cx="3824517" cy="36118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chemeClr val="accent2"/>
                </a:solidFill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Residual income for life of customer</a:t>
            </a:r>
            <a:endParaRPr lang="en-US" sz="900" dirty="0">
              <a:solidFill>
                <a:schemeClr val="accent2"/>
              </a:solidFill>
              <a:latin typeface="Century Gothic" panose="020B0502020202020204" pitchFamily="34" charset="0"/>
            </a:endParaRPr>
          </a:p>
        </p:txBody>
      </p:sp>
      <p:sp>
        <p:nvSpPr>
          <p:cNvPr id="36" name="Freeform 20">
            <a:extLst>
              <a:ext uri="{FF2B5EF4-FFF2-40B4-BE49-F238E27FC236}">
                <a16:creationId xmlns:a16="http://schemas.microsoft.com/office/drawing/2014/main" id="{1C2D8FA7-EF9B-12F2-88A9-6E1CD30C164D}"/>
              </a:ext>
            </a:extLst>
          </p:cNvPr>
          <p:cNvSpPr/>
          <p:nvPr/>
        </p:nvSpPr>
        <p:spPr>
          <a:xfrm flipV="1">
            <a:off x="410106" y="1689097"/>
            <a:ext cx="2560320" cy="57643"/>
          </a:xfrm>
          <a:custGeom>
            <a:avLst/>
            <a:gdLst/>
            <a:ahLst/>
            <a:cxnLst/>
            <a:rect l="l" t="t" r="r" b="b"/>
            <a:pathLst>
              <a:path w="81389" h="35427">
                <a:moveTo>
                  <a:pt x="0" y="0"/>
                </a:moveTo>
                <a:lnTo>
                  <a:pt x="81389" y="0"/>
                </a:lnTo>
                <a:lnTo>
                  <a:pt x="81389" y="35427"/>
                </a:lnTo>
                <a:lnTo>
                  <a:pt x="0" y="35427"/>
                </a:lnTo>
                <a:close/>
              </a:path>
            </a:pathLst>
          </a:custGeom>
          <a:gradFill rotWithShape="1">
            <a:gsLst>
              <a:gs pos="0">
                <a:srgbClr val="175DB7">
                  <a:alpha val="100000"/>
                </a:srgbClr>
              </a:gs>
              <a:gs pos="100000">
                <a:srgbClr val="13BFAF">
                  <a:alpha val="100000"/>
                </a:srgbClr>
              </a:gs>
            </a:gsLst>
            <a:lin ang="2700000"/>
          </a:gradFill>
        </p:spPr>
        <p:txBody>
          <a:bodyPr/>
          <a:lstStyle/>
          <a:p>
            <a:endParaRPr lang="en-US" sz="90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8735C2BF-A4E0-79B4-B7B5-B3C83FE846AC}"/>
              </a:ext>
            </a:extLst>
          </p:cNvPr>
          <p:cNvSpPr/>
          <p:nvPr/>
        </p:nvSpPr>
        <p:spPr>
          <a:xfrm>
            <a:off x="1351510" y="1863508"/>
            <a:ext cx="685800" cy="685800"/>
          </a:xfrm>
          <a:prstGeom prst="ellipse">
            <a:avLst/>
          </a:prstGeom>
          <a:gradFill>
            <a:gsLst>
              <a:gs pos="0">
                <a:srgbClr val="1562B7"/>
              </a:gs>
              <a:gs pos="100000">
                <a:srgbClr val="12BFB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Graphic 39">
            <a:extLst>
              <a:ext uri="{FF2B5EF4-FFF2-40B4-BE49-F238E27FC236}">
                <a16:creationId xmlns:a16="http://schemas.microsoft.com/office/drawing/2014/main" id="{30D36EA6-6BA8-D25E-2CDF-24690DF71AE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82600" y="1968755"/>
            <a:ext cx="423620" cy="423620"/>
          </a:xfrm>
          <a:prstGeom prst="rect">
            <a:avLst/>
          </a:prstGeom>
        </p:spPr>
      </p:pic>
      <p:sp>
        <p:nvSpPr>
          <p:cNvPr id="42" name="Freeform 20">
            <a:extLst>
              <a:ext uri="{FF2B5EF4-FFF2-40B4-BE49-F238E27FC236}">
                <a16:creationId xmlns:a16="http://schemas.microsoft.com/office/drawing/2014/main" id="{810886FF-7840-1573-916D-04ED74A34173}"/>
              </a:ext>
            </a:extLst>
          </p:cNvPr>
          <p:cNvSpPr/>
          <p:nvPr/>
        </p:nvSpPr>
        <p:spPr>
          <a:xfrm>
            <a:off x="6350882" y="1686877"/>
            <a:ext cx="2560320" cy="59863"/>
          </a:xfrm>
          <a:custGeom>
            <a:avLst/>
            <a:gdLst/>
            <a:ahLst/>
            <a:cxnLst/>
            <a:rect l="l" t="t" r="r" b="b"/>
            <a:pathLst>
              <a:path w="81389" h="35427">
                <a:moveTo>
                  <a:pt x="0" y="0"/>
                </a:moveTo>
                <a:lnTo>
                  <a:pt x="81389" y="0"/>
                </a:lnTo>
                <a:lnTo>
                  <a:pt x="81389" y="35427"/>
                </a:lnTo>
                <a:lnTo>
                  <a:pt x="0" y="35427"/>
                </a:lnTo>
                <a:close/>
              </a:path>
            </a:pathLst>
          </a:custGeom>
          <a:gradFill rotWithShape="1">
            <a:gsLst>
              <a:gs pos="0">
                <a:srgbClr val="175DB7">
                  <a:alpha val="100000"/>
                </a:srgbClr>
              </a:gs>
              <a:gs pos="99000">
                <a:srgbClr val="50AFE3"/>
              </a:gs>
            </a:gsLst>
            <a:lin ang="2700000"/>
          </a:gradFill>
        </p:spPr>
        <p:txBody>
          <a:bodyPr/>
          <a:lstStyle/>
          <a:p>
            <a:endParaRPr lang="en-US" sz="90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6E3B05C9-3D07-E0EC-3B90-DCE49A119382}"/>
              </a:ext>
            </a:extLst>
          </p:cNvPr>
          <p:cNvSpPr/>
          <p:nvPr/>
        </p:nvSpPr>
        <p:spPr>
          <a:xfrm>
            <a:off x="7290835" y="1852204"/>
            <a:ext cx="685800" cy="685800"/>
          </a:xfrm>
          <a:prstGeom prst="ellipse">
            <a:avLst/>
          </a:prstGeom>
          <a:gradFill>
            <a:gsLst>
              <a:gs pos="0">
                <a:srgbClr val="1562B7"/>
              </a:gs>
              <a:gs pos="100000">
                <a:srgbClr val="56B8E9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CE2978C7-15A8-39BF-6996-D075F251D0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0974" y="2052377"/>
            <a:ext cx="425522" cy="285454"/>
          </a:xfrm>
          <a:prstGeom prst="rect">
            <a:avLst/>
          </a:prstGeom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B4A68A36-43C7-BC38-4954-BCF3ECE4958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39568" y="2270670"/>
            <a:ext cx="514569" cy="514569"/>
          </a:xfrm>
          <a:prstGeom prst="rect">
            <a:avLst/>
          </a:prstGeom>
        </p:spPr>
      </p:pic>
      <p:sp>
        <p:nvSpPr>
          <p:cNvPr id="53" name="Oval 52">
            <a:extLst>
              <a:ext uri="{FF2B5EF4-FFF2-40B4-BE49-F238E27FC236}">
                <a16:creationId xmlns:a16="http://schemas.microsoft.com/office/drawing/2014/main" id="{7E936A28-6CE8-42F3-EB04-CDC3F6E81C89}"/>
              </a:ext>
            </a:extLst>
          </p:cNvPr>
          <p:cNvSpPr/>
          <p:nvPr/>
        </p:nvSpPr>
        <p:spPr>
          <a:xfrm>
            <a:off x="3284332" y="4079996"/>
            <a:ext cx="454849" cy="454849"/>
          </a:xfrm>
          <a:prstGeom prst="ellipse">
            <a:avLst/>
          </a:prstGeom>
          <a:gradFill>
            <a:gsLst>
              <a:gs pos="0">
                <a:schemeClr val="accent6">
                  <a:lumMod val="50000"/>
                </a:schemeClr>
              </a:gs>
              <a:gs pos="100000">
                <a:srgbClr val="12BFB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4" name="Graphic 53">
            <a:extLst>
              <a:ext uri="{FF2B5EF4-FFF2-40B4-BE49-F238E27FC236}">
                <a16:creationId xmlns:a16="http://schemas.microsoft.com/office/drawing/2014/main" id="{D634C579-0093-5668-EA34-6330CDB9BBB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373302" y="4169056"/>
            <a:ext cx="285204" cy="285204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853AF178-5417-8433-C174-844C4BDB6725}"/>
              </a:ext>
            </a:extLst>
          </p:cNvPr>
          <p:cNvGrpSpPr/>
          <p:nvPr/>
        </p:nvGrpSpPr>
        <p:grpSpPr>
          <a:xfrm>
            <a:off x="-12702" y="4732782"/>
            <a:ext cx="9189720" cy="429768"/>
            <a:chOff x="-12702" y="4732782"/>
            <a:chExt cx="9189720" cy="429768"/>
          </a:xfrm>
        </p:grpSpPr>
        <p:sp>
          <p:nvSpPr>
            <p:cNvPr id="12" name="Shape 18">
              <a:extLst>
                <a:ext uri="{FF2B5EF4-FFF2-40B4-BE49-F238E27FC236}">
                  <a16:creationId xmlns:a16="http://schemas.microsoft.com/office/drawing/2014/main" id="{0C27BF80-12C2-DE49-99B7-D471961D4645}"/>
                </a:ext>
              </a:extLst>
            </p:cNvPr>
            <p:cNvSpPr/>
            <p:nvPr/>
          </p:nvSpPr>
          <p:spPr>
            <a:xfrm>
              <a:off x="-12702" y="4732782"/>
              <a:ext cx="9189720" cy="429768"/>
            </a:xfrm>
            <a:prstGeom prst="rect">
              <a:avLst/>
            </a:prstGeom>
            <a:gradFill>
              <a:gsLst>
                <a:gs pos="38000">
                  <a:schemeClr val="tx1"/>
                </a:gs>
                <a:gs pos="100000">
                  <a:srgbClr val="69CFF7"/>
                </a:gs>
                <a:gs pos="62000">
                  <a:srgbClr val="1562B7"/>
                </a:gs>
              </a:gsLst>
              <a:lin ang="10800000" scaled="0"/>
            </a:gradFill>
            <a:ln w="12700">
              <a:noFill/>
              <a:prstDash val="solid"/>
            </a:ln>
          </p:spPr>
          <p:txBody>
            <a:bodyPr/>
            <a:lstStyle/>
            <a:p>
              <a:endParaRPr lang="en-US" b="1" dirty="0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05C01130-EC1B-0297-9397-A324A392050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alphaModFix amt="8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45780" y="4844316"/>
              <a:ext cx="685800" cy="180406"/>
            </a:xfrm>
            <a:prstGeom prst="rect">
              <a:avLst/>
            </a:prstGeom>
          </p:spPr>
        </p:pic>
      </p:grpSp>
      <p:pic>
        <p:nvPicPr>
          <p:cNvPr id="20" name="Image 3" descr="preencoded.png">
            <a:extLst>
              <a:ext uri="{FF2B5EF4-FFF2-40B4-BE49-F238E27FC236}">
                <a16:creationId xmlns:a16="http://schemas.microsoft.com/office/drawing/2014/main" id="{B446DFB1-4CAF-4B30-63A7-8F17225A8A63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1562B7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5787075" y="2658346"/>
            <a:ext cx="365760" cy="301307"/>
          </a:xfrm>
          <a:prstGeom prst="rect">
            <a:avLst/>
          </a:prstGeom>
        </p:spPr>
      </p:pic>
      <p:pic>
        <p:nvPicPr>
          <p:cNvPr id="21" name="Image 3" descr="preencoded.png">
            <a:extLst>
              <a:ext uri="{FF2B5EF4-FFF2-40B4-BE49-F238E27FC236}">
                <a16:creationId xmlns:a16="http://schemas.microsoft.com/office/drawing/2014/main" id="{75C89A9F-D4F0-77EE-C7FF-D1C8C345552A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1562B7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3178516" y="2658346"/>
            <a:ext cx="365760" cy="301307"/>
          </a:xfrm>
          <a:prstGeom prst="rect">
            <a:avLst/>
          </a:prstGeom>
        </p:spPr>
      </p:pic>
      <p:sp>
        <p:nvSpPr>
          <p:cNvPr id="25" name="Text 9">
            <a:extLst>
              <a:ext uri="{FF2B5EF4-FFF2-40B4-BE49-F238E27FC236}">
                <a16:creationId xmlns:a16="http://schemas.microsoft.com/office/drawing/2014/main" id="{62886302-CE8D-1FC7-A8FA-DD2425A52A97}"/>
              </a:ext>
            </a:extLst>
          </p:cNvPr>
          <p:cNvSpPr/>
          <p:nvPr/>
        </p:nvSpPr>
        <p:spPr>
          <a:xfrm>
            <a:off x="3981298" y="4851149"/>
            <a:ext cx="4208773" cy="17357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">
                <a:solidFill>
                  <a:schemeClr val="bg2">
                    <a:lumMod val="90000"/>
                  </a:schemeClr>
                </a:solidFill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*Source</a:t>
            </a:r>
            <a:r>
              <a:rPr lang="en-US" sz="600" dirty="0">
                <a:solidFill>
                  <a:schemeClr val="bg2">
                    <a:lumMod val="90000"/>
                  </a:schemeClr>
                </a:solidFill>
                <a:latin typeface="Century Gothic" panose="020B0502020202020204" pitchFamily="34" charset="0"/>
                <a:ea typeface="Calibri" pitchFamily="34" charset="-122"/>
                <a:cs typeface="Calibri" pitchFamily="34" charset="-120"/>
              </a:rPr>
              <a:t>: Federal Reserve, Oct 2025 Money Stock Measures, H.6 Release</a:t>
            </a:r>
            <a:endParaRPr lang="en-US" sz="600" dirty="0">
              <a:solidFill>
                <a:schemeClr val="bg2">
                  <a:lumMod val="9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8" name="Text 19">
            <a:extLst>
              <a:ext uri="{FF2B5EF4-FFF2-40B4-BE49-F238E27FC236}">
                <a16:creationId xmlns:a16="http://schemas.microsoft.com/office/drawing/2014/main" id="{E5A08872-9EB7-3C75-7DD4-E219EFF34D0B}"/>
              </a:ext>
            </a:extLst>
          </p:cNvPr>
          <p:cNvSpPr/>
          <p:nvPr/>
        </p:nvSpPr>
        <p:spPr>
          <a:xfrm>
            <a:off x="397818" y="4855876"/>
            <a:ext cx="4141672" cy="18040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800" b="1" spc="1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For IBO Use  </a:t>
            </a:r>
            <a:r>
              <a:rPr lang="en-US" sz="800" b="1" spc="10" dirty="0">
                <a:latin typeface="Arial Narrow" panose="020B0604020202020204" pitchFamily="34" charset="0"/>
                <a:cs typeface="Arial Narrow" panose="020B0604020202020204" pitchFamily="34" charset="0"/>
              </a:rPr>
              <a:t>|</a:t>
            </a:r>
            <a:r>
              <a:rPr lang="en-US" sz="800" b="1" spc="1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 Not for External Distribution Without Approval</a:t>
            </a:r>
          </a:p>
        </p:txBody>
      </p:sp>
    </p:spTree>
    <p:extLst>
      <p:ext uri="{BB962C8B-B14F-4D97-AF65-F5344CB8AC3E}">
        <p14:creationId xmlns:p14="http://schemas.microsoft.com/office/powerpoint/2010/main" val="127151849"/>
      </p:ext>
    </p:extLst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7907</TotalTime>
  <Words>499</Words>
  <Application>Microsoft Macintosh PowerPoint</Application>
  <PresentationFormat>On-screen Show (16:9)</PresentationFormat>
  <Paragraphs>73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Anton</vt:lpstr>
      <vt:lpstr>Arial Narrow</vt:lpstr>
      <vt:lpstr>Century Gothic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Introducing DingoBlu — ACN IBO Presentation</dc:title>
  <dc:subject>PptxGenJS Presentation</dc:subject>
  <dc:creator>PptxGenJS</dc:creator>
  <cp:lastModifiedBy>Chance Page</cp:lastModifiedBy>
  <cp:revision>28</cp:revision>
  <cp:lastPrinted>2026-05-12T15:00:37Z</cp:lastPrinted>
  <dcterms:created xsi:type="dcterms:W3CDTF">2026-05-12T14:56:35Z</dcterms:created>
  <dcterms:modified xsi:type="dcterms:W3CDTF">2026-06-08T15:14:42Z</dcterms:modified>
</cp:coreProperties>
</file>