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147470560" r:id="rId3"/>
    <p:sldId id="2147470562" r:id="rId4"/>
    <p:sldId id="2147470557" r:id="rId5"/>
    <p:sldId id="2147470569" r:id="rId6"/>
    <p:sldId id="2147470563" r:id="rId7"/>
    <p:sldId id="2147470574" r:id="rId8"/>
    <p:sldId id="2147470572" r:id="rId9"/>
    <p:sldId id="2147470575" r:id="rId10"/>
    <p:sldId id="2147470567" r:id="rId11"/>
    <p:sldId id="2147470568" r:id="rId12"/>
  </p:sldIdLst>
  <p:sldSz cx="12192000" cy="6858000"/>
  <p:notesSz cx="7162800" cy="94488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0806"/>
    <a:srgbClr val="DADADC"/>
    <a:srgbClr val="69CFF7"/>
    <a:srgbClr val="1A1A2E"/>
    <a:srgbClr val="3DC8BF"/>
    <a:srgbClr val="1010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3"/>
    <p:restoredTop sz="95479"/>
  </p:normalViewPr>
  <p:slideViewPr>
    <p:cSldViewPr snapToGrid="0">
      <p:cViewPr varScale="1">
        <p:scale>
          <a:sx n="121" d="100"/>
          <a:sy n="121" d="100"/>
        </p:scale>
        <p:origin x="7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03880" cy="474081"/>
          </a:xfrm>
          <a:prstGeom prst="rect">
            <a:avLst/>
          </a:prstGeom>
        </p:spPr>
        <p:txBody>
          <a:bodyPr vert="horz" lIns="94915" tIns="47457" rIns="94915" bIns="4745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57262" y="0"/>
            <a:ext cx="3103880" cy="474081"/>
          </a:xfrm>
          <a:prstGeom prst="rect">
            <a:avLst/>
          </a:prstGeom>
        </p:spPr>
        <p:txBody>
          <a:bodyPr vert="horz" lIns="94915" tIns="47457" rIns="94915" bIns="47457" rtlCol="0"/>
          <a:lstStyle>
            <a:lvl1pPr algn="r">
              <a:defRPr sz="1200"/>
            </a:lvl1pPr>
          </a:lstStyle>
          <a:p>
            <a:fld id="{9113A8D3-7B05-844B-AB82-E869040F74E5}" type="datetimeFigureOut">
              <a:rPr lang="en-US" smtClean="0"/>
              <a:t>6/8/26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46125" y="1181100"/>
            <a:ext cx="5670550" cy="3189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15" tIns="47457" rIns="94915" bIns="4745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6280" y="4547235"/>
            <a:ext cx="5730240" cy="3720465"/>
          </a:xfrm>
          <a:prstGeom prst="rect">
            <a:avLst/>
          </a:prstGeom>
        </p:spPr>
        <p:txBody>
          <a:bodyPr vert="horz" lIns="94915" tIns="47457" rIns="94915" bIns="4745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74721"/>
            <a:ext cx="3103880" cy="474080"/>
          </a:xfrm>
          <a:prstGeom prst="rect">
            <a:avLst/>
          </a:prstGeom>
        </p:spPr>
        <p:txBody>
          <a:bodyPr vert="horz" lIns="94915" tIns="47457" rIns="94915" bIns="4745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57262" y="8974721"/>
            <a:ext cx="3103880" cy="474080"/>
          </a:xfrm>
          <a:prstGeom prst="rect">
            <a:avLst/>
          </a:prstGeom>
        </p:spPr>
        <p:txBody>
          <a:bodyPr vert="horz" lIns="94915" tIns="47457" rIns="94915" bIns="47457" rtlCol="0" anchor="b"/>
          <a:lstStyle>
            <a:lvl1pPr algn="r">
              <a:defRPr sz="1200"/>
            </a:lvl1pPr>
          </a:lstStyle>
          <a:p>
            <a:fld id="{AACB7603-67EF-DE4C-A22B-8AA1FD22B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04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CF36A-F339-CFD1-28AF-3F2A63512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5FC46F-F642-015B-3586-1257723074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B33A62-7569-F7E9-94B0-E0802B6841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224B0B-46A8-2A49-9D81-503373B56C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348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EF63A-923F-52CA-C5AC-B5EA47564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CC9DF2-AE20-9E38-6FB6-1E49185A37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731E34-B853-B4BE-D404-BA110ECDBE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C8C03-40C6-D260-95F9-A4AFAA2802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058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DBA4C-D969-8AFD-526A-CE35342D6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74C309-0AFD-05B7-91AD-A4F9DE47E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B1912C-EECE-8932-BF69-27A34D5436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D18119-7BA6-A214-B8F4-0802789749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127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4206E-4D1A-8078-7826-7C53413B4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794894-9C18-F6C5-0194-9F54FEBB29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33B3C2-174B-C223-E584-77E0757F87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BD0721-2327-F3BB-6EE5-D8E93F3359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358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AA7EF-7504-C29E-921A-3618FFCAE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03D181-4723-1DFF-A959-ACFAFBD0F0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1EC587-013F-E563-4B49-1442C03345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BD0924-8201-2E0C-885C-15550144A3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200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80A1C-17E4-BFD1-1585-8160C9F8F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69A050-557D-3EDC-C5CD-B11D1ABAB8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A54B10-265C-CEE1-D15B-57A0C24B7C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FC3F8-A559-26D6-0BB3-91829A96B9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557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D2ADC-DF04-D985-8511-7706D012D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DBE6EA-24CF-EB5D-1C1C-2283742A47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0A7BA7-D648-6DBD-6901-4F3EF64E27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216927-EAE2-EE33-2808-C316855A2B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532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911A6-DF63-1B1D-FEBD-365FC21C4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D386E2-54C5-7A9D-827C-8D550FF8E7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55782B-3D26-698D-6153-41722E91A3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CE3F59-587D-0A9D-A7D4-17B949D0B3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033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D40AC-645F-78F8-867A-7D31D6B7F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ECD68A-20DA-FB9B-542A-1F8A6D9765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8EA318-B55A-DE62-F89E-66BF609159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9305D1-D17A-5068-B3C5-3EA7A99B23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890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D1E58-FEAD-F7EF-B0E2-227032FEC0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80F2DA-9F42-A25F-A67F-158663B2EE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5E825-4863-17B9-6E06-0755442EC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589F-3E73-3740-9523-6B9D83D727C5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D28AA0-5DCC-FD10-9DBB-3B0797DA5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88FF9-1885-6E88-EF5E-A04FB4609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8EDA3-1067-7042-95F7-4789E43E4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293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FAD97-CB56-BAF3-13F5-142400DD8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0E7447-5E33-9BAB-597A-7B46B56AC8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254AB-779F-8B6A-9617-5FEA5077B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589F-3E73-3740-9523-6B9D83D727C5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1E4390-7C89-DF8E-6686-7DD719D9B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785C2E-E72E-609C-F0FA-465AD0AAE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8EDA3-1067-7042-95F7-4789E43E4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7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254AAF-DEC2-B220-2BAB-82221BC58C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2AAD07-2C5B-94BD-F888-B9CD35E18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AAB09-10AC-C66D-DE29-F8B0D6359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589F-3E73-3740-9523-6B9D83D727C5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B32A10-7516-7E2D-4D7D-B419DE8D8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A5B68-A072-A9B3-2145-62D960571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8EDA3-1067-7042-95F7-4789E43E4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238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3739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56859-E42B-9081-3075-AF96A44DB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C2587-71E4-F075-DF09-326ABE09B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19DA5-5E7A-3007-99A1-7FF5F42DA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589F-3E73-3740-9523-6B9D83D727C5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6318D1-BD75-A013-DC4D-4DF0DBD60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3E6AE-024D-6401-B7ED-40F42C3F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8EDA3-1067-7042-95F7-4789E43E4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314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FB200-1AB1-F983-9163-EC491DCD2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E54E90-C751-F4A4-6778-3D50B99A2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C43D5-4D7E-5B1A-E1A2-9D598D5FB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589F-3E73-3740-9523-6B9D83D727C5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D8AA28-0450-8051-FDB7-DBFAEEF1F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2EE1A-BC69-589F-444F-7EB34C156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8EDA3-1067-7042-95F7-4789E43E4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82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BA05A-C938-E96B-FFC1-20D652974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9FBA0-28AF-9CBE-E45B-075F988C8E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50DF8F-1679-F8A2-8BF1-18A9C26AB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2D9CCE-4942-399E-6E5D-6451ED70D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589F-3E73-3740-9523-6B9D83D727C5}" type="datetimeFigureOut">
              <a:rPr lang="en-US" smtClean="0"/>
              <a:t>6/8/26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5503EB-FC28-0284-D039-B6365C12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9A30CA-72D6-01D4-9879-285B4EFF6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8EDA3-1067-7042-95F7-4789E43E4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357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74374-5B70-8193-459D-B9B5F72BB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FDAFDE-E008-5168-5372-2C250544D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41755B-2F14-71EC-2EBA-D5DA545949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E1828F-725E-4DD2-F235-78487B7304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115C96-1680-6F6D-BB64-A9778398ED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4682B1-09C1-C136-B73F-A6921A3A2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589F-3E73-3740-9523-6B9D83D727C5}" type="datetimeFigureOut">
              <a:rPr lang="en-US" smtClean="0"/>
              <a:t>6/8/26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981549-8BD9-3425-8836-9A5AEF081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B9AFD0-2A58-A2D7-238F-002850F3C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8EDA3-1067-7042-95F7-4789E43E4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689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D6DCD-2CD9-7698-4022-765B29310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DC1699-420E-2B9D-FB74-84530657D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589F-3E73-3740-9523-6B9D83D727C5}" type="datetimeFigureOut">
              <a:rPr lang="en-US" smtClean="0"/>
              <a:t>6/8/26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296DA3-A912-9C76-AC27-995F746D0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D9A981-73AC-015E-A24C-9BA4EFA09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8EDA3-1067-7042-95F7-4789E43E4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726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F7E5D1-11D5-6478-B12A-558372863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589F-3E73-3740-9523-6B9D83D727C5}" type="datetimeFigureOut">
              <a:rPr lang="en-US" smtClean="0"/>
              <a:t>6/8/26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7E3319-4668-39E3-5559-54A7091EF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4DBB25-4327-8819-E0F0-E3EAAD59E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8EDA3-1067-7042-95F7-4789E43E4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145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97828-C455-33E5-6B04-007E1AD9F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C9A4A-58C9-DB62-3D9A-3301D7213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83E305-3077-71D0-FD95-12635F0C1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20216F-B732-95A0-70AE-758B52EB9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589F-3E73-3740-9523-6B9D83D727C5}" type="datetimeFigureOut">
              <a:rPr lang="en-US" smtClean="0"/>
              <a:t>6/8/26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8246FC-5775-BE44-D315-CF7E10E3D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4E25AB-A2E9-609E-B8A8-719247C26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8EDA3-1067-7042-95F7-4789E43E4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243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29704-F08D-DED5-64EF-EBFEE829E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122BB3-9BFB-3EFF-4B42-283F6CC317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07765F-C10A-E2AB-CB92-75CF600941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65E2CE-5155-34CD-10F0-3858758A7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589F-3E73-3740-9523-6B9D83D727C5}" type="datetimeFigureOut">
              <a:rPr lang="en-US" smtClean="0"/>
              <a:t>6/8/26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3D463B-E1E4-D2C4-1150-E0A6DA2C7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7E8993-A211-4382-E673-DADD307F8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8EDA3-1067-7042-95F7-4789E43E4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785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F31496-1115-3DE4-CF1E-BC8AF6A95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D863C8-D733-EBD0-A87E-A9C774870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898BB-A26A-82D7-1575-0D2FF3645C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5B589F-3E73-3740-9523-6B9D83D727C5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22F1-1B87-8209-7C80-19C3FA0C4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AA96C9-20A3-BFB2-4AA9-192E7B78A3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48EDA3-1067-7042-95F7-4789E43E4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6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828E0F1-57FB-8A10-75C7-4576A3F83E66}"/>
              </a:ext>
            </a:extLst>
          </p:cNvPr>
          <p:cNvGrpSpPr/>
          <p:nvPr/>
        </p:nvGrpSpPr>
        <p:grpSpPr>
          <a:xfrm>
            <a:off x="-35954" y="-25856"/>
            <a:ext cx="12244888" cy="6642769"/>
            <a:chOff x="-35954" y="-25856"/>
            <a:chExt cx="12244888" cy="664276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EC7DC8D-7242-508D-7A9F-A1F2DBE7AB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2" y="-1"/>
              <a:ext cx="12208936" cy="6516259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EB5758E-E420-86CF-B128-B0974AFA5B1B}"/>
                </a:ext>
              </a:extLst>
            </p:cNvPr>
            <p:cNvSpPr/>
            <p:nvPr/>
          </p:nvSpPr>
          <p:spPr>
            <a:xfrm rot="5400000">
              <a:off x="2582973" y="-2644783"/>
              <a:ext cx="6642769" cy="11880624"/>
            </a:xfrm>
            <a:prstGeom prst="rect">
              <a:avLst/>
            </a:prstGeom>
            <a:gradFill>
              <a:gsLst>
                <a:gs pos="5000">
                  <a:schemeClr val="bg1">
                    <a:alpha val="0"/>
                  </a:schemeClr>
                </a:gs>
                <a:gs pos="99000">
                  <a:srgbClr val="0000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D863BA9-0C81-9C8F-B4E1-02E84612D3C7}"/>
              </a:ext>
            </a:extLst>
          </p:cNvPr>
          <p:cNvGrpSpPr/>
          <p:nvPr/>
        </p:nvGrpSpPr>
        <p:grpSpPr>
          <a:xfrm>
            <a:off x="3022599" y="1246220"/>
            <a:ext cx="6163733" cy="2562317"/>
            <a:chOff x="3014134" y="284832"/>
            <a:chExt cx="6163733" cy="256231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3BC63DD-A5CD-5517-126C-DB2751A15E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06804" y="284832"/>
              <a:ext cx="4578393" cy="117251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C0D3A2F-0375-5FDF-197D-0F51C98674CC}"/>
                </a:ext>
              </a:extLst>
            </p:cNvPr>
            <p:cNvSpPr txBox="1"/>
            <p:nvPr/>
          </p:nvSpPr>
          <p:spPr>
            <a:xfrm>
              <a:off x="3014134" y="1320260"/>
              <a:ext cx="6163733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>
                  <a:gradFill>
                    <a:gsLst>
                      <a:gs pos="71000">
                        <a:schemeClr val="bg1"/>
                      </a:gs>
                      <a:gs pos="1000">
                        <a:srgbClr val="56B8E9"/>
                      </a:gs>
                    </a:gsLst>
                    <a:lin ang="0" scaled="0"/>
                  </a:gradFill>
                  <a:latin typeface="Century Gothic" panose="020B0502020202020204" pitchFamily="34" charset="0"/>
                  <a:ea typeface="Calibri" pitchFamily="34" charset="-122"/>
                  <a:cs typeface="Calibri" pitchFamily="34" charset="-120"/>
                </a:rPr>
                <a:t>x</a:t>
              </a:r>
              <a:endParaRPr lang="en-US" sz="4000" dirty="0">
                <a:gradFill>
                  <a:gsLst>
                    <a:gs pos="71000">
                      <a:schemeClr val="bg1"/>
                    </a:gs>
                    <a:gs pos="1000">
                      <a:srgbClr val="56B8E9"/>
                    </a:gs>
                  </a:gsLst>
                  <a:lin ang="0" scaled="0"/>
                </a:gradFill>
                <a:latin typeface="Century Gothic" panose="020B0502020202020204" pitchFamily="34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7177A5D-FF69-2CB8-49E3-FAE0DBA58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98474" y="2082092"/>
              <a:ext cx="2908300" cy="765057"/>
            </a:xfrm>
            <a:prstGeom prst="rect">
              <a:avLst/>
            </a:prstGeom>
          </p:spPr>
        </p:pic>
      </p:grpSp>
      <p:sp>
        <p:nvSpPr>
          <p:cNvPr id="14" name="Text 3">
            <a:extLst>
              <a:ext uri="{FF2B5EF4-FFF2-40B4-BE49-F238E27FC236}">
                <a16:creationId xmlns:a16="http://schemas.microsoft.com/office/drawing/2014/main" id="{681F0902-DC8F-17CD-CB86-86E3069F94F3}"/>
              </a:ext>
            </a:extLst>
          </p:cNvPr>
          <p:cNvSpPr/>
          <p:nvPr/>
        </p:nvSpPr>
        <p:spPr>
          <a:xfrm>
            <a:off x="1332455" y="4700384"/>
            <a:ext cx="9544020" cy="15820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3600" kern="0" dirty="0">
                <a:gradFill>
                  <a:gsLst>
                    <a:gs pos="86000">
                      <a:schemeClr val="bg1"/>
                    </a:gs>
                    <a:gs pos="99000">
                      <a:srgbClr val="56B8E9"/>
                    </a:gs>
                  </a:gsLst>
                  <a:lin ang="10800000" scaled="0"/>
                </a:gradFill>
                <a:latin typeface="Anton" pitchFamily="2" charset="77"/>
              </a:rPr>
              <a:t>Social Media Post Library </a:t>
            </a:r>
            <a:r>
              <a:rPr lang="en-US" sz="3600" kern="0" dirty="0">
                <a:solidFill>
                  <a:schemeClr val="bg1"/>
                </a:solidFill>
                <a:latin typeface="Anton" pitchFamily="2" charset="77"/>
              </a:rPr>
              <a:t>- </a:t>
            </a:r>
            <a:r>
              <a:rPr lang="en-US" sz="3600" kern="0" dirty="0">
                <a:gradFill>
                  <a:gsLst>
                    <a:gs pos="68000">
                      <a:schemeClr val="bg1"/>
                    </a:gs>
                    <a:gs pos="100000">
                      <a:srgbClr val="56B8E9"/>
                    </a:gs>
                  </a:gsLst>
                  <a:lin ang="10800000" scaled="0"/>
                </a:gradFill>
                <a:latin typeface="Anton" pitchFamily="2" charset="77"/>
              </a:rPr>
              <a:t>IBO Launch Campaign </a:t>
            </a:r>
            <a:endParaRPr lang="en-US" sz="3600" dirty="0">
              <a:gradFill>
                <a:gsLst>
                  <a:gs pos="68000">
                    <a:schemeClr val="bg1"/>
                  </a:gs>
                  <a:gs pos="100000">
                    <a:srgbClr val="56B8E9"/>
                  </a:gs>
                </a:gsLst>
                <a:lin ang="10800000" scaled="0"/>
              </a:gradFill>
              <a:latin typeface="Anton" pitchFamily="2" charset="77"/>
            </a:endParaRPr>
          </a:p>
        </p:txBody>
      </p:sp>
      <p:sp>
        <p:nvSpPr>
          <p:cNvPr id="18" name="Shape 18">
            <a:extLst>
              <a:ext uri="{FF2B5EF4-FFF2-40B4-BE49-F238E27FC236}">
                <a16:creationId xmlns:a16="http://schemas.microsoft.com/office/drawing/2014/main" id="{D1ADB626-1D23-CFFF-5141-0030BB70141A}"/>
              </a:ext>
            </a:extLst>
          </p:cNvPr>
          <p:cNvSpPr/>
          <p:nvPr/>
        </p:nvSpPr>
        <p:spPr>
          <a:xfrm>
            <a:off x="-30480" y="6310376"/>
            <a:ext cx="12252960" cy="573024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rgbClr val="69CFF7"/>
              </a:gs>
              <a:gs pos="25000">
                <a:srgbClr val="1562B7"/>
              </a:gs>
            </a:gsLst>
            <a:lin ang="10800000" scaled="0"/>
          </a:gradFill>
          <a:ln w="12700">
            <a:noFill/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" name="Text 19">
            <a:extLst>
              <a:ext uri="{FF2B5EF4-FFF2-40B4-BE49-F238E27FC236}">
                <a16:creationId xmlns:a16="http://schemas.microsoft.com/office/drawing/2014/main" id="{93E2E3C9-2A27-07C3-D73B-7060E37CF2D1}"/>
              </a:ext>
            </a:extLst>
          </p:cNvPr>
          <p:cNvSpPr/>
          <p:nvPr/>
        </p:nvSpPr>
        <p:spPr>
          <a:xfrm>
            <a:off x="3761822" y="6459088"/>
            <a:ext cx="4668356" cy="2530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Prepared for ACN IBOs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 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For Approved Use Only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Confidential</a:t>
            </a:r>
          </a:p>
        </p:txBody>
      </p:sp>
    </p:spTree>
    <p:extLst>
      <p:ext uri="{BB962C8B-B14F-4D97-AF65-F5344CB8AC3E}">
        <p14:creationId xmlns:p14="http://schemas.microsoft.com/office/powerpoint/2010/main" val="264392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13672-7CAA-222B-F5F4-ED0F269A9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BD470022-EB1A-0B1D-10E4-106EA2509ABD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Shape 2">
              <a:extLst>
                <a:ext uri="{FF2B5EF4-FFF2-40B4-BE49-F238E27FC236}">
                  <a16:creationId xmlns:a16="http://schemas.microsoft.com/office/drawing/2014/main" id="{69DA8EFC-3305-86E1-6118-02AE8235C294}"/>
                </a:ext>
              </a:extLst>
            </p:cNvPr>
            <p:cNvSpPr/>
            <p:nvPr/>
          </p:nvSpPr>
          <p:spPr>
            <a:xfrm>
              <a:off x="0" y="0"/>
              <a:ext cx="6107037" cy="6858000"/>
            </a:xfrm>
            <a:prstGeom prst="rect">
              <a:avLst/>
            </a:prstGeom>
            <a:gradFill>
              <a:gsLst>
                <a:gs pos="99000">
                  <a:srgbClr val="10101A"/>
                </a:gs>
                <a:gs pos="0">
                  <a:schemeClr val="tx1"/>
                </a:gs>
              </a:gsLst>
              <a:lin ang="0" scaled="0"/>
            </a:gradFill>
            <a:ln w="12700">
              <a:solidFill>
                <a:srgbClr val="002B5C"/>
              </a:solidFill>
              <a:prstDash val="solid"/>
            </a:ln>
            <a:effectLst>
              <a:outerShdw blurRad="127000" dist="38100" dir="8100000" algn="bl" rotWithShape="0">
                <a:srgbClr val="000000">
                  <a:alpha val="15000"/>
                </a:srgbClr>
              </a:outerShdw>
            </a:effec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" name="Shape 1">
              <a:extLst>
                <a:ext uri="{FF2B5EF4-FFF2-40B4-BE49-F238E27FC236}">
                  <a16:creationId xmlns:a16="http://schemas.microsoft.com/office/drawing/2014/main" id="{ED8D4186-E891-A706-5646-DA510999184D}"/>
                </a:ext>
              </a:extLst>
            </p:cNvPr>
            <p:cNvSpPr/>
            <p:nvPr/>
          </p:nvSpPr>
          <p:spPr>
            <a:xfrm>
              <a:off x="5700680" y="0"/>
              <a:ext cx="6491320" cy="6858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</a:ln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6" name="Text 3">
            <a:extLst>
              <a:ext uri="{FF2B5EF4-FFF2-40B4-BE49-F238E27FC236}">
                <a16:creationId xmlns:a16="http://schemas.microsoft.com/office/drawing/2014/main" id="{830D1518-6998-E739-4F77-C107569C9F1F}"/>
              </a:ext>
            </a:extLst>
          </p:cNvPr>
          <p:cNvSpPr/>
          <p:nvPr/>
        </p:nvSpPr>
        <p:spPr>
          <a:xfrm>
            <a:off x="524364" y="496839"/>
            <a:ext cx="536448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67" kern="0" spc="267" dirty="0">
                <a:gradFill>
                  <a:gsLst>
                    <a:gs pos="100000">
                      <a:schemeClr val="bg1"/>
                    </a:gs>
                    <a:gs pos="0">
                      <a:srgbClr val="4AD7EF"/>
                    </a:gs>
                  </a:gsLst>
                  <a:lin ang="0" scaled="0"/>
                </a:gradFill>
                <a:latin typeface="Century Gothic" panose="020B0502020202020204" pitchFamily="34" charset="0"/>
              </a:rPr>
              <a:t>POST 05 </a:t>
            </a:r>
            <a:endParaRPr lang="en-US" sz="2067" dirty="0">
              <a:gradFill>
                <a:gsLst>
                  <a:gs pos="100000">
                    <a:schemeClr val="bg1"/>
                  </a:gs>
                  <a:gs pos="0">
                    <a:srgbClr val="4AD7EF"/>
                  </a:gs>
                </a:gsLst>
                <a:lin ang="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2" name="Text 4">
            <a:extLst>
              <a:ext uri="{FF2B5EF4-FFF2-40B4-BE49-F238E27FC236}">
                <a16:creationId xmlns:a16="http://schemas.microsoft.com/office/drawing/2014/main" id="{86A44CEB-B7A2-0087-6A86-EFDF4099A9A7}"/>
              </a:ext>
            </a:extLst>
          </p:cNvPr>
          <p:cNvSpPr/>
          <p:nvPr/>
        </p:nvSpPr>
        <p:spPr>
          <a:xfrm>
            <a:off x="524364" y="1134389"/>
            <a:ext cx="366567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gradFill>
                  <a:gsLst>
                    <a:gs pos="0">
                      <a:srgbClr val="3DC8BF"/>
                    </a:gs>
                    <a:gs pos="22000">
                      <a:srgbClr val="69CFF7"/>
                    </a:gs>
                    <a:gs pos="61000">
                      <a:schemeClr val="bg1"/>
                    </a:gs>
                  </a:gsLst>
                  <a:lin ang="10800000" scaled="0"/>
                </a:gradFill>
                <a:latin typeface="Anton" pitchFamily="2" charset="77"/>
                <a:ea typeface="Calibri" pitchFamily="34" charset="-122"/>
                <a:cs typeface="Calibri" pitchFamily="34" charset="-120"/>
              </a:rPr>
              <a:t>Instagram / Facebook</a:t>
            </a:r>
          </a:p>
          <a:p>
            <a:r>
              <a:rPr lang="en-US" sz="2000" dirty="0">
                <a:gradFill>
                  <a:gsLst>
                    <a:gs pos="0">
                      <a:srgbClr val="3DC8BF"/>
                    </a:gs>
                    <a:gs pos="22000">
                      <a:srgbClr val="69CFF7"/>
                    </a:gs>
                    <a:gs pos="61000">
                      <a:schemeClr val="bg1"/>
                    </a:gs>
                  </a:gsLst>
                  <a:lin ang="10800000" scaled="0"/>
                </a:gradFill>
                <a:latin typeface="Anton" pitchFamily="2" charset="77"/>
                <a:ea typeface="Calibri" pitchFamily="34" charset="-122"/>
                <a:cs typeface="Calibri" pitchFamily="34" charset="-120"/>
              </a:rPr>
              <a:t>Countdown / Urgency</a:t>
            </a:r>
            <a:endParaRPr lang="en-US" sz="2000" dirty="0">
              <a:gradFill>
                <a:gsLst>
                  <a:gs pos="0">
                    <a:srgbClr val="3DC8BF"/>
                  </a:gs>
                  <a:gs pos="22000">
                    <a:srgbClr val="69CFF7"/>
                  </a:gs>
                  <a:gs pos="61000">
                    <a:schemeClr val="bg1"/>
                  </a:gs>
                </a:gsLst>
                <a:lin ang="10800000" scaled="0"/>
              </a:gradFill>
              <a:latin typeface="Anton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BC4C5E-68B5-27CF-C256-20FE81A6E543}"/>
              </a:ext>
            </a:extLst>
          </p:cNvPr>
          <p:cNvSpPr txBox="1"/>
          <p:nvPr/>
        </p:nvSpPr>
        <p:spPr>
          <a:xfrm>
            <a:off x="524363" y="2870595"/>
            <a:ext cx="414023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Most commissions happen once.</a:t>
            </a:r>
          </a:p>
          <a:p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With </a:t>
            </a:r>
            <a:r>
              <a:rPr lang="en-US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DingoBlu</a:t>
            </a:r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every time your customer buys a coffee, pays for gas, or shops online — you can earn a percentage of that transaction.</a:t>
            </a:r>
          </a:p>
          <a:p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They live their life. You get paid for it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0CC8478-8DB5-C073-25EB-83AB1A9331C1}"/>
              </a:ext>
            </a:extLst>
          </p:cNvPr>
          <p:cNvSpPr txBox="1"/>
          <p:nvPr/>
        </p:nvSpPr>
        <p:spPr>
          <a:xfrm>
            <a:off x="524363" y="5445275"/>
            <a:ext cx="35607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DingoBlu</a:t>
            </a:r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#ACN 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LaunchingSoon</a:t>
            </a:r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#FinTech 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MobileBanking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4" name="Shape 18">
            <a:extLst>
              <a:ext uri="{FF2B5EF4-FFF2-40B4-BE49-F238E27FC236}">
                <a16:creationId xmlns:a16="http://schemas.microsoft.com/office/drawing/2014/main" id="{6B248BAD-E992-E1C5-A37B-95879850900F}"/>
              </a:ext>
            </a:extLst>
          </p:cNvPr>
          <p:cNvSpPr/>
          <p:nvPr/>
        </p:nvSpPr>
        <p:spPr>
          <a:xfrm>
            <a:off x="-30480" y="6310376"/>
            <a:ext cx="12252960" cy="573024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rgbClr val="69CFF7"/>
              </a:gs>
              <a:gs pos="56000">
                <a:srgbClr val="1562B7"/>
              </a:gs>
            </a:gsLst>
            <a:lin ang="10800000" scaled="0"/>
          </a:gradFill>
          <a:ln w="12700">
            <a:noFill/>
            <a:prstDash val="solid"/>
          </a:ln>
        </p:spPr>
        <p:txBody>
          <a:bodyPr/>
          <a:lstStyle/>
          <a:p>
            <a:endParaRPr lang="en-US" sz="240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DA2C831-0A2D-7E02-1660-5BA20697A5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6795" y="496838"/>
            <a:ext cx="5140299" cy="51402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59CEF2C-DCAE-36E4-3211-566564DEE6F9}"/>
              </a:ext>
            </a:extLst>
          </p:cNvPr>
          <p:cNvSpPr/>
          <p:nvPr/>
        </p:nvSpPr>
        <p:spPr>
          <a:xfrm>
            <a:off x="6359786" y="4593021"/>
            <a:ext cx="5140299" cy="1044117"/>
          </a:xfrm>
          <a:prstGeom prst="rect">
            <a:avLst/>
          </a:prstGeom>
          <a:gradFill>
            <a:gsLst>
              <a:gs pos="100000">
                <a:srgbClr val="060806">
                  <a:alpha val="42000"/>
                </a:srgbClr>
              </a:gs>
              <a:gs pos="0">
                <a:schemeClr val="tx1">
                  <a:alpha val="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EBCAB38-A1F1-38D3-833C-7508A9D241D2}"/>
              </a:ext>
            </a:extLst>
          </p:cNvPr>
          <p:cNvGrpSpPr/>
          <p:nvPr/>
        </p:nvGrpSpPr>
        <p:grpSpPr>
          <a:xfrm>
            <a:off x="6626940" y="5275915"/>
            <a:ext cx="1845464" cy="251699"/>
            <a:chOff x="9369362" y="5028268"/>
            <a:chExt cx="1647736" cy="22473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D31A6A6-4AA3-BC4E-0C47-1619E649C46A}"/>
                </a:ext>
              </a:extLst>
            </p:cNvPr>
            <p:cNvGrpSpPr/>
            <p:nvPr/>
          </p:nvGrpSpPr>
          <p:grpSpPr>
            <a:xfrm>
              <a:off x="9369362" y="5028268"/>
              <a:ext cx="1647736" cy="224731"/>
              <a:chOff x="8906933" y="6454347"/>
              <a:chExt cx="2676261" cy="365010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6EB21EED-6BDC-79BA-D17F-9F89DBD5C6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alphaModFix amt="8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68794" y="6488634"/>
                <a:ext cx="914400" cy="240540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0B030C99-E8F5-5FBA-E572-4BB9B0B1B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alphaModFix amt="8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06933" y="6454347"/>
                <a:ext cx="1425279" cy="365010"/>
              </a:xfrm>
              <a:prstGeom prst="rect">
                <a:avLst/>
              </a:prstGeom>
            </p:spPr>
          </p:pic>
        </p:grp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5A195BD-7AD3-03F2-4989-908E316202DC}"/>
                </a:ext>
              </a:extLst>
            </p:cNvPr>
            <p:cNvCxnSpPr/>
            <p:nvPr/>
          </p:nvCxnSpPr>
          <p:spPr>
            <a:xfrm>
              <a:off x="10363200" y="5038822"/>
              <a:ext cx="0" cy="169207"/>
            </a:xfrm>
            <a:prstGeom prst="line">
              <a:avLst/>
            </a:prstGeom>
            <a:ln w="9525">
              <a:solidFill>
                <a:srgbClr val="DADAD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 19">
            <a:extLst>
              <a:ext uri="{FF2B5EF4-FFF2-40B4-BE49-F238E27FC236}">
                <a16:creationId xmlns:a16="http://schemas.microsoft.com/office/drawing/2014/main" id="{507361E7-0151-3160-B169-BE2527E84F6F}"/>
              </a:ext>
            </a:extLst>
          </p:cNvPr>
          <p:cNvSpPr/>
          <p:nvPr/>
        </p:nvSpPr>
        <p:spPr>
          <a:xfrm>
            <a:off x="604500" y="6459088"/>
            <a:ext cx="4668356" cy="2530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Prepared for ACN IBOs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 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For Approved Use Only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Confidential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BCD701-08D1-F0E1-0958-5DC3C80688D3}"/>
              </a:ext>
            </a:extLst>
          </p:cNvPr>
          <p:cNvSpPr txBox="1"/>
          <p:nvPr/>
        </p:nvSpPr>
        <p:spPr>
          <a:xfrm>
            <a:off x="524363" y="4528375"/>
            <a:ext cx="44844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1" dirty="0" err="1">
                <a:solidFill>
                  <a:schemeClr val="bg2">
                    <a:lumMod val="90000"/>
                  </a:schemeClr>
                </a:solidFill>
              </a:rPr>
              <a:t>DingoBlu</a:t>
            </a:r>
            <a:r>
              <a:rPr lang="en-US" sz="1100" i="1" dirty="0">
                <a:solidFill>
                  <a:schemeClr val="bg2">
                    <a:lumMod val="90000"/>
                  </a:schemeClr>
                </a:solidFill>
              </a:rPr>
              <a:t> is a financial technology platform, not an FDIC-Insured bank. Banking services and eligible deposit accounts will be provided by </a:t>
            </a:r>
            <a:r>
              <a:rPr lang="en-US" sz="1100" i="1" dirty="0" err="1">
                <a:solidFill>
                  <a:schemeClr val="bg2">
                    <a:lumMod val="90000"/>
                  </a:schemeClr>
                </a:solidFill>
              </a:rPr>
              <a:t>DingoBlu’s</a:t>
            </a:r>
            <a:r>
              <a:rPr lang="en-US" sz="1100" i="1" dirty="0">
                <a:solidFill>
                  <a:schemeClr val="bg2">
                    <a:lumMod val="90000"/>
                  </a:schemeClr>
                </a:solidFill>
              </a:rPr>
              <a:t> FDIC‑insured partner bank. FDIC insurance is provided by such banks up to applicable limits and subject to FDIC requirements.</a:t>
            </a:r>
            <a:endParaRPr lang="en-US" sz="11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91FB540-A9E2-E590-9EE9-46EA1DAD75FF}"/>
              </a:ext>
            </a:extLst>
          </p:cNvPr>
          <p:cNvSpPr/>
          <p:nvPr/>
        </p:nvSpPr>
        <p:spPr>
          <a:xfrm>
            <a:off x="630975" y="2376950"/>
            <a:ext cx="1269263" cy="348364"/>
          </a:xfrm>
          <a:prstGeom prst="roundRect">
            <a:avLst/>
          </a:prstGeom>
          <a:gradFill>
            <a:gsLst>
              <a:gs pos="0">
                <a:srgbClr val="69CFF7"/>
              </a:gs>
              <a:gs pos="100000">
                <a:srgbClr val="1562B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7CB24A-7314-D434-0400-DDB9D384BE77}"/>
              </a:ext>
            </a:extLst>
          </p:cNvPr>
          <p:cNvSpPr txBox="1"/>
          <p:nvPr/>
        </p:nvSpPr>
        <p:spPr>
          <a:xfrm>
            <a:off x="739905" y="2375233"/>
            <a:ext cx="10317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rgbClr val="1A1A2E"/>
                </a:solidFill>
                <a:latin typeface="Century Gothic" panose="020B0502020202020204" pitchFamily="34" charset="0"/>
              </a:rPr>
              <a:t>Caption:</a:t>
            </a:r>
          </a:p>
        </p:txBody>
      </p:sp>
    </p:spTree>
    <p:extLst>
      <p:ext uri="{BB962C8B-B14F-4D97-AF65-F5344CB8AC3E}">
        <p14:creationId xmlns:p14="http://schemas.microsoft.com/office/powerpoint/2010/main" val="1914904114"/>
      </p:ext>
    </p:extLst>
  </p:cSld>
  <p:clrMapOvr>
    <a:masterClrMapping/>
  </p:clrMapOvr>
  <p:transition spd="slow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A2C7A-CD40-397A-3F5C-50E64BBD8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E1B4A928-E624-F323-3DB1-5AABA62BD04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Shape 2">
              <a:extLst>
                <a:ext uri="{FF2B5EF4-FFF2-40B4-BE49-F238E27FC236}">
                  <a16:creationId xmlns:a16="http://schemas.microsoft.com/office/drawing/2014/main" id="{E1DC046E-F64A-C1AD-D347-AC707C6681F6}"/>
                </a:ext>
              </a:extLst>
            </p:cNvPr>
            <p:cNvSpPr/>
            <p:nvPr/>
          </p:nvSpPr>
          <p:spPr>
            <a:xfrm>
              <a:off x="0" y="0"/>
              <a:ext cx="6107037" cy="6858000"/>
            </a:xfrm>
            <a:prstGeom prst="rect">
              <a:avLst/>
            </a:prstGeom>
            <a:gradFill>
              <a:gsLst>
                <a:gs pos="99000">
                  <a:srgbClr val="10101A"/>
                </a:gs>
                <a:gs pos="0">
                  <a:schemeClr val="tx1"/>
                </a:gs>
              </a:gsLst>
              <a:lin ang="0" scaled="0"/>
            </a:gradFill>
            <a:ln w="12700">
              <a:solidFill>
                <a:srgbClr val="002B5C"/>
              </a:solidFill>
              <a:prstDash val="solid"/>
            </a:ln>
            <a:effectLst>
              <a:outerShdw blurRad="127000" dist="38100" dir="8100000" algn="bl" rotWithShape="0">
                <a:srgbClr val="000000">
                  <a:alpha val="15000"/>
                </a:srgbClr>
              </a:outerShdw>
            </a:effec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" name="Shape 1">
              <a:extLst>
                <a:ext uri="{FF2B5EF4-FFF2-40B4-BE49-F238E27FC236}">
                  <a16:creationId xmlns:a16="http://schemas.microsoft.com/office/drawing/2014/main" id="{C3E3691A-E75F-4959-DF64-AC7E47ECBA47}"/>
                </a:ext>
              </a:extLst>
            </p:cNvPr>
            <p:cNvSpPr/>
            <p:nvPr/>
          </p:nvSpPr>
          <p:spPr>
            <a:xfrm>
              <a:off x="5700680" y="0"/>
              <a:ext cx="6491320" cy="6858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</a:ln>
          </p:spPr>
          <p:txBody>
            <a:bodyPr/>
            <a:lstStyle/>
            <a:p>
              <a:endParaRPr lang="en-US" sz="2400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6C4A9B2-A411-4A38-BD0C-193B2687E8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019" y="496839"/>
            <a:ext cx="5140300" cy="5140300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6E5863EC-8CE6-E80C-1BDE-634B1765F491}"/>
              </a:ext>
            </a:extLst>
          </p:cNvPr>
          <p:cNvSpPr/>
          <p:nvPr/>
        </p:nvSpPr>
        <p:spPr>
          <a:xfrm>
            <a:off x="524364" y="496839"/>
            <a:ext cx="536448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67" kern="0" spc="267" dirty="0">
                <a:gradFill>
                  <a:gsLst>
                    <a:gs pos="100000">
                      <a:schemeClr val="bg1"/>
                    </a:gs>
                    <a:gs pos="0">
                      <a:srgbClr val="4AD7EF"/>
                    </a:gs>
                  </a:gsLst>
                  <a:lin ang="0" scaled="0"/>
                </a:gradFill>
                <a:latin typeface="Century Gothic" panose="020B0502020202020204" pitchFamily="34" charset="0"/>
              </a:rPr>
              <a:t>POST 06 </a:t>
            </a:r>
            <a:endParaRPr lang="en-US" sz="2067" dirty="0">
              <a:gradFill>
                <a:gsLst>
                  <a:gs pos="100000">
                    <a:schemeClr val="bg1"/>
                  </a:gs>
                  <a:gs pos="0">
                    <a:srgbClr val="4AD7EF"/>
                  </a:gs>
                </a:gsLst>
                <a:lin ang="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2" name="Text 4">
            <a:extLst>
              <a:ext uri="{FF2B5EF4-FFF2-40B4-BE49-F238E27FC236}">
                <a16:creationId xmlns:a16="http://schemas.microsoft.com/office/drawing/2014/main" id="{A96B7121-4279-2AB4-5D2B-EDA95F14E197}"/>
              </a:ext>
            </a:extLst>
          </p:cNvPr>
          <p:cNvSpPr/>
          <p:nvPr/>
        </p:nvSpPr>
        <p:spPr>
          <a:xfrm>
            <a:off x="524363" y="1134389"/>
            <a:ext cx="4140233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gradFill>
                  <a:gsLst>
                    <a:gs pos="0">
                      <a:srgbClr val="3DC8BF"/>
                    </a:gs>
                    <a:gs pos="22000">
                      <a:srgbClr val="69CFF7"/>
                    </a:gs>
                    <a:gs pos="61000">
                      <a:schemeClr val="bg1"/>
                    </a:gs>
                  </a:gsLst>
                  <a:lin ang="10800000" scaled="0"/>
                </a:gradFill>
                <a:latin typeface="Anton" pitchFamily="2" charset="77"/>
                <a:ea typeface="Calibri" pitchFamily="34" charset="-122"/>
                <a:cs typeface="Calibri" pitchFamily="34" charset="-120"/>
              </a:rPr>
              <a:t>LinkedIn</a:t>
            </a:r>
          </a:p>
          <a:p>
            <a:r>
              <a:rPr lang="en-US" sz="2000" dirty="0">
                <a:gradFill>
                  <a:gsLst>
                    <a:gs pos="0">
                      <a:srgbClr val="3DC8BF"/>
                    </a:gs>
                    <a:gs pos="22000">
                      <a:srgbClr val="69CFF7"/>
                    </a:gs>
                    <a:gs pos="61000">
                      <a:schemeClr val="bg1"/>
                    </a:gs>
                  </a:gsLst>
                  <a:lin ang="10800000" scaled="0"/>
                </a:gradFill>
                <a:latin typeface="Anton" pitchFamily="2" charset="77"/>
                <a:ea typeface="Calibri" pitchFamily="34" charset="-122"/>
                <a:cs typeface="Calibri" pitchFamily="34" charset="-120"/>
              </a:rPr>
              <a:t>Thought Leadership — Industry Angle</a:t>
            </a:r>
            <a:endParaRPr lang="en-US" sz="2000" dirty="0">
              <a:gradFill>
                <a:gsLst>
                  <a:gs pos="0">
                    <a:srgbClr val="3DC8BF"/>
                  </a:gs>
                  <a:gs pos="22000">
                    <a:srgbClr val="69CFF7"/>
                  </a:gs>
                  <a:gs pos="61000">
                    <a:schemeClr val="bg1"/>
                  </a:gs>
                </a:gsLst>
                <a:lin ang="10800000" scaled="0"/>
              </a:gradFill>
              <a:latin typeface="Anton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BBAA00-7687-F471-0A66-16B092B544F5}"/>
              </a:ext>
            </a:extLst>
          </p:cNvPr>
          <p:cNvSpPr txBox="1"/>
          <p:nvPr/>
        </p:nvSpPr>
        <p:spPr>
          <a:xfrm>
            <a:off x="524365" y="2770260"/>
            <a:ext cx="48973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The average American pays 7–8 subscriptions            a month.</a:t>
            </a:r>
          </a:p>
          <a:p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Add utilities, insurance, groceries, and online shopping, and you're looking at dozens of transactions, every single month, like clockwork.</a:t>
            </a:r>
          </a:p>
          <a:p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With </a:t>
            </a:r>
            <a:r>
              <a:rPr lang="en-US" sz="15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DingoBlu</a:t>
            </a: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, every one of those can earn you        a percentage. Multiply that across a growing customer base and the math gets interesting fast.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1E6588F-FD0E-AA1A-8132-065DD9F0BC3F}"/>
              </a:ext>
            </a:extLst>
          </p:cNvPr>
          <p:cNvSpPr txBox="1"/>
          <p:nvPr/>
        </p:nvSpPr>
        <p:spPr>
          <a:xfrm>
            <a:off x="524363" y="5630963"/>
            <a:ext cx="44909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DingoBlu</a:t>
            </a:r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#ACN #FinTech 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DirectSales</a:t>
            </a:r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FutureOfBanking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B612794A-BD7F-9267-00A2-78B1A7FFA12F}"/>
              </a:ext>
            </a:extLst>
          </p:cNvPr>
          <p:cNvSpPr/>
          <p:nvPr/>
        </p:nvSpPr>
        <p:spPr>
          <a:xfrm>
            <a:off x="630975" y="2319600"/>
            <a:ext cx="1269263" cy="348364"/>
          </a:xfrm>
          <a:prstGeom prst="roundRect">
            <a:avLst/>
          </a:prstGeom>
          <a:gradFill>
            <a:gsLst>
              <a:gs pos="0">
                <a:srgbClr val="69CFF7"/>
              </a:gs>
              <a:gs pos="100000">
                <a:srgbClr val="1562B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8609D1C-736E-5CE8-E24B-C8B26A1BEA3F}"/>
              </a:ext>
            </a:extLst>
          </p:cNvPr>
          <p:cNvSpPr txBox="1"/>
          <p:nvPr/>
        </p:nvSpPr>
        <p:spPr>
          <a:xfrm>
            <a:off x="739905" y="2317883"/>
            <a:ext cx="10317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rgbClr val="1A1A2E"/>
                </a:solidFill>
                <a:latin typeface="Century Gothic" panose="020B0502020202020204" pitchFamily="34" charset="0"/>
              </a:rPr>
              <a:t>Caption:</a:t>
            </a:r>
          </a:p>
        </p:txBody>
      </p:sp>
      <p:sp>
        <p:nvSpPr>
          <p:cNvPr id="54" name="Shape 18">
            <a:extLst>
              <a:ext uri="{FF2B5EF4-FFF2-40B4-BE49-F238E27FC236}">
                <a16:creationId xmlns:a16="http://schemas.microsoft.com/office/drawing/2014/main" id="{54BF175B-67CA-F545-D6BE-50E7923F949D}"/>
              </a:ext>
            </a:extLst>
          </p:cNvPr>
          <p:cNvSpPr/>
          <p:nvPr/>
        </p:nvSpPr>
        <p:spPr>
          <a:xfrm>
            <a:off x="-30480" y="6310376"/>
            <a:ext cx="12252960" cy="573024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rgbClr val="69CFF7"/>
              </a:gs>
              <a:gs pos="56000">
                <a:srgbClr val="1562B7"/>
              </a:gs>
            </a:gsLst>
            <a:lin ang="10800000" scaled="0"/>
          </a:gradFill>
          <a:ln w="12700">
            <a:noFill/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9" name="Text 19">
            <a:extLst>
              <a:ext uri="{FF2B5EF4-FFF2-40B4-BE49-F238E27FC236}">
                <a16:creationId xmlns:a16="http://schemas.microsoft.com/office/drawing/2014/main" id="{505748BA-2133-B17A-A68D-B027A7BB1EE6}"/>
              </a:ext>
            </a:extLst>
          </p:cNvPr>
          <p:cNvSpPr/>
          <p:nvPr/>
        </p:nvSpPr>
        <p:spPr>
          <a:xfrm>
            <a:off x="604500" y="6459088"/>
            <a:ext cx="4668356" cy="2530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Prepared for ACN IBOs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 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For Approved Use Only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Confidential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C95FCD-9AB0-9B69-34DB-4F7C850322FE}"/>
              </a:ext>
            </a:extLst>
          </p:cNvPr>
          <p:cNvSpPr/>
          <p:nvPr/>
        </p:nvSpPr>
        <p:spPr>
          <a:xfrm>
            <a:off x="6359786" y="4593021"/>
            <a:ext cx="5140299" cy="1044117"/>
          </a:xfrm>
          <a:prstGeom prst="rect">
            <a:avLst/>
          </a:prstGeom>
          <a:gradFill>
            <a:gsLst>
              <a:gs pos="100000">
                <a:srgbClr val="060806">
                  <a:alpha val="42000"/>
                </a:srgbClr>
              </a:gs>
              <a:gs pos="0">
                <a:schemeClr val="tx1">
                  <a:alpha val="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9F63875-C14F-F65E-F90F-3F49457F5343}"/>
              </a:ext>
            </a:extLst>
          </p:cNvPr>
          <p:cNvGrpSpPr/>
          <p:nvPr/>
        </p:nvGrpSpPr>
        <p:grpSpPr>
          <a:xfrm>
            <a:off x="9454951" y="5264058"/>
            <a:ext cx="1845464" cy="251699"/>
            <a:chOff x="9369362" y="5028268"/>
            <a:chExt cx="1647736" cy="224731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E61AC19-62C5-798D-68AA-5FF922877224}"/>
                </a:ext>
              </a:extLst>
            </p:cNvPr>
            <p:cNvGrpSpPr/>
            <p:nvPr/>
          </p:nvGrpSpPr>
          <p:grpSpPr>
            <a:xfrm>
              <a:off x="9369362" y="5028268"/>
              <a:ext cx="1647736" cy="224731"/>
              <a:chOff x="8906933" y="6454347"/>
              <a:chExt cx="2676261" cy="365010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B49CCA38-92E0-245A-1D97-D52C305B4E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alphaModFix amt="8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68794" y="6488634"/>
                <a:ext cx="914400" cy="240540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2C47D3C8-89C7-2AAD-0F31-4B69BBB895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alphaModFix amt="8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06933" y="6454347"/>
                <a:ext cx="1425279" cy="365010"/>
              </a:xfrm>
              <a:prstGeom prst="rect">
                <a:avLst/>
              </a:prstGeom>
            </p:spPr>
          </p:pic>
        </p:grp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D66B01A-C634-0368-DA62-36455C7D547D}"/>
                </a:ext>
              </a:extLst>
            </p:cNvPr>
            <p:cNvCxnSpPr/>
            <p:nvPr/>
          </p:nvCxnSpPr>
          <p:spPr>
            <a:xfrm>
              <a:off x="10363200" y="5038822"/>
              <a:ext cx="0" cy="169207"/>
            </a:xfrm>
            <a:prstGeom prst="line">
              <a:avLst/>
            </a:prstGeom>
            <a:ln w="9525">
              <a:solidFill>
                <a:srgbClr val="DADAD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57A79C8-FE51-4268-FEC2-4AD4DC55CA58}"/>
              </a:ext>
            </a:extLst>
          </p:cNvPr>
          <p:cNvSpPr txBox="1"/>
          <p:nvPr/>
        </p:nvSpPr>
        <p:spPr>
          <a:xfrm>
            <a:off x="550597" y="4775043"/>
            <a:ext cx="44844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1" dirty="0" err="1">
                <a:solidFill>
                  <a:schemeClr val="bg2">
                    <a:lumMod val="90000"/>
                  </a:schemeClr>
                </a:solidFill>
              </a:rPr>
              <a:t>DingoBlu</a:t>
            </a:r>
            <a:r>
              <a:rPr lang="en-US" sz="1100" i="1" dirty="0">
                <a:solidFill>
                  <a:schemeClr val="bg2">
                    <a:lumMod val="90000"/>
                  </a:schemeClr>
                </a:solidFill>
              </a:rPr>
              <a:t> is a financial technology platform, not an FDIC-Insured bank. Banking services and eligible deposit accounts will be provided by </a:t>
            </a:r>
            <a:r>
              <a:rPr lang="en-US" sz="1100" i="1" dirty="0" err="1">
                <a:solidFill>
                  <a:schemeClr val="bg2">
                    <a:lumMod val="90000"/>
                  </a:schemeClr>
                </a:solidFill>
              </a:rPr>
              <a:t>DingoBlu’s</a:t>
            </a:r>
            <a:r>
              <a:rPr lang="en-US" sz="1100" i="1" dirty="0">
                <a:solidFill>
                  <a:schemeClr val="bg2">
                    <a:lumMod val="90000"/>
                  </a:schemeClr>
                </a:solidFill>
              </a:rPr>
              <a:t> FDIC‑insured partner bank. FDIC insurance is provided by such banks up to applicable limits and subject to FDIC requirements.</a:t>
            </a:r>
            <a:endParaRPr lang="en-US" sz="110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4118"/>
      </p:ext>
    </p:extLst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63B13FC-8434-515F-FB63-3620A4DD018B}"/>
              </a:ext>
            </a:extLst>
          </p:cNvPr>
          <p:cNvSpPr/>
          <p:nvPr/>
        </p:nvSpPr>
        <p:spPr>
          <a:xfrm flipH="1">
            <a:off x="-24385" y="1"/>
            <a:ext cx="12240768" cy="6858000"/>
          </a:xfrm>
          <a:prstGeom prst="rect">
            <a:avLst/>
          </a:prstGeom>
          <a:gradFill>
            <a:gsLst>
              <a:gs pos="56000">
                <a:schemeClr val="bg1"/>
              </a:gs>
              <a:gs pos="0">
                <a:schemeClr val="bg1">
                  <a:alpha val="0"/>
                </a:schemeClr>
              </a:gs>
              <a:gs pos="0">
                <a:srgbClr val="D5E7F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52" name="Picture 51" descr="A blue and white light&#10;&#10;AI-generated content may be incorrect.">
            <a:extLst>
              <a:ext uri="{FF2B5EF4-FFF2-40B4-BE49-F238E27FC236}">
                <a16:creationId xmlns:a16="http://schemas.microsoft.com/office/drawing/2014/main" id="{0777FD5C-24D4-6D24-D7EE-D6E664E548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6268"/>
          <a:stretch>
            <a:fillRect/>
          </a:stretch>
        </p:blipFill>
        <p:spPr>
          <a:xfrm flipH="1" flipV="1">
            <a:off x="2498004" y="-6611"/>
            <a:ext cx="9718379" cy="6500368"/>
          </a:xfrm>
          <a:prstGeom prst="rect">
            <a:avLst/>
          </a:prstGeom>
        </p:spPr>
      </p:pic>
      <p:sp>
        <p:nvSpPr>
          <p:cNvPr id="4" name="Shape 18">
            <a:extLst>
              <a:ext uri="{FF2B5EF4-FFF2-40B4-BE49-F238E27FC236}">
                <a16:creationId xmlns:a16="http://schemas.microsoft.com/office/drawing/2014/main" id="{694FEB87-BE2B-F73B-220A-5C91F8C9AD1B}"/>
              </a:ext>
            </a:extLst>
          </p:cNvPr>
          <p:cNvSpPr/>
          <p:nvPr/>
        </p:nvSpPr>
        <p:spPr>
          <a:xfrm>
            <a:off x="-30480" y="6310376"/>
            <a:ext cx="12252960" cy="573024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rgbClr val="69CFF7"/>
              </a:gs>
              <a:gs pos="56000">
                <a:srgbClr val="1562B7"/>
              </a:gs>
            </a:gsLst>
            <a:lin ang="10800000" scaled="0"/>
          </a:gradFill>
          <a:ln w="12700">
            <a:noFill/>
            <a:prstDash val="solid"/>
          </a:ln>
        </p:spPr>
        <p:txBody>
          <a:bodyPr/>
          <a:lstStyle/>
          <a:p>
            <a:r>
              <a:rPr lang="en-US" sz="2400" dirty="0"/>
              <a:t>						</a:t>
            </a: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46BE0FC1-C9DE-1BA0-1010-FE6AB88AC1B7}"/>
              </a:ext>
            </a:extLst>
          </p:cNvPr>
          <p:cNvSpPr/>
          <p:nvPr/>
        </p:nvSpPr>
        <p:spPr>
          <a:xfrm>
            <a:off x="547723" y="874240"/>
            <a:ext cx="10622984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5400" dirty="0">
                <a:solidFill>
                  <a:srgbClr val="1A1A2E"/>
                </a:solidFill>
                <a:latin typeface="Anton" pitchFamily="2" charset="77"/>
                <a:ea typeface="Calibri" pitchFamily="34" charset="-122"/>
                <a:cs typeface="Calibri" pitchFamily="34" charset="-120"/>
              </a:rPr>
              <a:t>Compliance Rules</a:t>
            </a:r>
            <a:endParaRPr lang="en-US" sz="5400" dirty="0">
              <a:latin typeface="Anton" pitchFamily="2" charset="77"/>
            </a:endParaRPr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35396F22-EFD2-EAF3-368E-1DD8E08EC54F}"/>
              </a:ext>
            </a:extLst>
          </p:cNvPr>
          <p:cNvSpPr/>
          <p:nvPr/>
        </p:nvSpPr>
        <p:spPr>
          <a:xfrm>
            <a:off x="598523" y="1544800"/>
            <a:ext cx="426720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kern="0" spc="267" dirty="0">
                <a:gradFill>
                  <a:gsLst>
                    <a:gs pos="99000">
                      <a:srgbClr val="12BFB0"/>
                    </a:gs>
                    <a:gs pos="0">
                      <a:srgbClr val="1562B7"/>
                    </a:gs>
                  </a:gsLst>
                  <a:lin ang="0" scaled="0"/>
                </a:gradFill>
                <a:latin typeface="Century Gothic" panose="020B0502020202020204" pitchFamily="34" charset="0"/>
              </a:rPr>
              <a:t>Read Before Posting</a:t>
            </a:r>
            <a:endParaRPr lang="en-US" sz="2400" dirty="0">
              <a:gradFill>
                <a:gsLst>
                  <a:gs pos="99000">
                    <a:srgbClr val="12BFB0"/>
                  </a:gs>
                  <a:gs pos="0">
                    <a:srgbClr val="1562B7"/>
                  </a:gs>
                </a:gsLst>
                <a:lin ang="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844A77-79A5-E5D2-AD7D-DD98AA8BD5A2}"/>
              </a:ext>
            </a:extLst>
          </p:cNvPr>
          <p:cNvSpPr txBox="1"/>
          <p:nvPr/>
        </p:nvSpPr>
        <p:spPr>
          <a:xfrm>
            <a:off x="858342" y="2258387"/>
            <a:ext cx="10069477" cy="3936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Only post </a:t>
            </a:r>
            <a:r>
              <a:rPr lang="en-US" sz="1800" b="1" dirty="0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ACN</a:t>
            </a:r>
            <a:r>
              <a:rPr lang="en-US" sz="1800" dirty="0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-approved content. These posts are approved for IBO use as written.</a:t>
            </a:r>
            <a:endParaRPr lang="en-US" sz="2000" dirty="0">
              <a:solidFill>
                <a:srgbClr val="1A1A2E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228600" marR="0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b="1" dirty="0" err="1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DingoBlu</a:t>
            </a:r>
            <a:r>
              <a:rPr lang="en-US" sz="1800" b="1" dirty="0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1A1A2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is </a:t>
            </a:r>
            <a:r>
              <a:rPr lang="en-US" sz="1800" dirty="0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 financial technology company offering banking services.* Do </a:t>
            </a:r>
            <a:r>
              <a:rPr lang="en-US" sz="1800" b="1" dirty="0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not</a:t>
            </a:r>
            <a:r>
              <a:rPr lang="en-US" sz="1800" dirty="0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refer to </a:t>
            </a:r>
            <a:r>
              <a:rPr lang="en-US" sz="1800" b="1" dirty="0" err="1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DingoBlu</a:t>
            </a:r>
            <a:r>
              <a:rPr lang="en-US" sz="1800" dirty="0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as a bank.</a:t>
            </a:r>
            <a:endParaRPr lang="en-US" sz="2000" dirty="0">
              <a:solidFill>
                <a:srgbClr val="1A1A2E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228600" marR="0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b="1" dirty="0" err="1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DingoBlu’s</a:t>
            </a:r>
            <a:r>
              <a:rPr lang="en-US" sz="1800" dirty="0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partner bank provides FDIC coverage on customer deposits, not </a:t>
            </a:r>
            <a:r>
              <a:rPr lang="en-US" sz="1800" b="1" dirty="0" err="1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DingoBlu</a:t>
            </a:r>
            <a:r>
              <a:rPr lang="en-US" sz="1800" dirty="0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.</a:t>
            </a:r>
            <a:endParaRPr lang="en-US" sz="2000" dirty="0">
              <a:solidFill>
                <a:srgbClr val="1A1A2E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228600" marR="0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Do not use logos in your posts such as the Visa Mastercard, or partner bank logos.</a:t>
            </a:r>
            <a:endParaRPr lang="en-US" sz="2000" dirty="0">
              <a:solidFill>
                <a:srgbClr val="1A1A2E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228600" marR="0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Do not share specific launch dates or internal timelines.</a:t>
            </a:r>
            <a:endParaRPr lang="en-US" sz="2000" dirty="0">
              <a:solidFill>
                <a:srgbClr val="1A1A2E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228600" marR="0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Do not modify these captions in ways that add claims not listed above.</a:t>
            </a:r>
          </a:p>
          <a:p>
            <a:pPr marL="228600" marR="0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dirty="0">
                <a:solidFill>
                  <a:srgbClr val="1A1A2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Do not make income or lifestyle claims when promoting </a:t>
            </a:r>
            <a:r>
              <a:rPr lang="en-US" b="1" dirty="0" err="1">
                <a:solidFill>
                  <a:srgbClr val="1A1A2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DingoBlu</a:t>
            </a:r>
            <a:r>
              <a:rPr lang="en-US" dirty="0">
                <a:solidFill>
                  <a:srgbClr val="1A1A2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or your </a:t>
            </a:r>
            <a:r>
              <a:rPr lang="en-US" b="1" dirty="0">
                <a:solidFill>
                  <a:srgbClr val="1A1A2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ACN</a:t>
            </a:r>
            <a:r>
              <a:rPr lang="en-US" dirty="0">
                <a:solidFill>
                  <a:srgbClr val="1A1A2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business.</a:t>
            </a:r>
            <a:endParaRPr lang="en-US" sz="2000" dirty="0">
              <a:solidFill>
                <a:srgbClr val="1A1A2E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228600" marR="0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Contact </a:t>
            </a:r>
            <a:r>
              <a:rPr lang="en-US" sz="1800" b="1" dirty="0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ACN</a:t>
            </a:r>
            <a:r>
              <a:rPr lang="en-US" sz="1800" dirty="0">
                <a:solidFill>
                  <a:srgbClr val="1A1A2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leadership with any questions before posting modified content.</a:t>
            </a:r>
            <a:r>
              <a:rPr lang="en-US" dirty="0">
                <a:solidFill>
                  <a:srgbClr val="1A1A2E"/>
                </a:solidFill>
                <a:effectLst/>
                <a:latin typeface="Century Gothic" panose="020B0502020202020204" pitchFamily="34" charset="0"/>
              </a:rPr>
              <a:t> </a:t>
            </a:r>
            <a:endParaRPr lang="en-US" dirty="0">
              <a:solidFill>
                <a:srgbClr val="1A1A2E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Freeform 12">
            <a:extLst>
              <a:ext uri="{FF2B5EF4-FFF2-40B4-BE49-F238E27FC236}">
                <a16:creationId xmlns:a16="http://schemas.microsoft.com/office/drawing/2014/main" id="{3381C559-847C-D9E4-058B-9CE81D4E3F13}"/>
              </a:ext>
            </a:extLst>
          </p:cNvPr>
          <p:cNvSpPr/>
          <p:nvPr/>
        </p:nvSpPr>
        <p:spPr>
          <a:xfrm flipH="1">
            <a:off x="683968" y="2362118"/>
            <a:ext cx="268822" cy="268822"/>
          </a:xfrm>
          <a:custGeom>
            <a:avLst/>
            <a:gdLst/>
            <a:ahLst/>
            <a:cxnLst/>
            <a:rect l="l" t="t" r="r" b="b"/>
            <a:pathLst>
              <a:path w="409927" h="409927">
                <a:moveTo>
                  <a:pt x="409927" y="0"/>
                </a:moveTo>
                <a:lnTo>
                  <a:pt x="0" y="0"/>
                </a:lnTo>
                <a:lnTo>
                  <a:pt x="0" y="409927"/>
                </a:lnTo>
                <a:lnTo>
                  <a:pt x="409927" y="409927"/>
                </a:lnTo>
                <a:lnTo>
                  <a:pt x="40992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9" name="Freeform 12">
            <a:extLst>
              <a:ext uri="{FF2B5EF4-FFF2-40B4-BE49-F238E27FC236}">
                <a16:creationId xmlns:a16="http://schemas.microsoft.com/office/drawing/2014/main" id="{8698AB7E-FA92-5F13-064E-79A7514F9056}"/>
              </a:ext>
            </a:extLst>
          </p:cNvPr>
          <p:cNvSpPr/>
          <p:nvPr/>
        </p:nvSpPr>
        <p:spPr>
          <a:xfrm flipH="1">
            <a:off x="683968" y="2813799"/>
            <a:ext cx="268822" cy="268822"/>
          </a:xfrm>
          <a:custGeom>
            <a:avLst/>
            <a:gdLst/>
            <a:ahLst/>
            <a:cxnLst/>
            <a:rect l="l" t="t" r="r" b="b"/>
            <a:pathLst>
              <a:path w="409927" h="409927">
                <a:moveTo>
                  <a:pt x="409927" y="0"/>
                </a:moveTo>
                <a:lnTo>
                  <a:pt x="0" y="0"/>
                </a:lnTo>
                <a:lnTo>
                  <a:pt x="0" y="409927"/>
                </a:lnTo>
                <a:lnTo>
                  <a:pt x="409927" y="409927"/>
                </a:lnTo>
                <a:lnTo>
                  <a:pt x="40992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EA38AB4D-CB17-5D43-1B77-5851A56C64F7}"/>
              </a:ext>
            </a:extLst>
          </p:cNvPr>
          <p:cNvSpPr/>
          <p:nvPr/>
        </p:nvSpPr>
        <p:spPr>
          <a:xfrm flipH="1">
            <a:off x="683968" y="3683487"/>
            <a:ext cx="268822" cy="268822"/>
          </a:xfrm>
          <a:custGeom>
            <a:avLst/>
            <a:gdLst/>
            <a:ahLst/>
            <a:cxnLst/>
            <a:rect l="l" t="t" r="r" b="b"/>
            <a:pathLst>
              <a:path w="409927" h="409927">
                <a:moveTo>
                  <a:pt x="409927" y="0"/>
                </a:moveTo>
                <a:lnTo>
                  <a:pt x="0" y="0"/>
                </a:lnTo>
                <a:lnTo>
                  <a:pt x="0" y="409927"/>
                </a:lnTo>
                <a:lnTo>
                  <a:pt x="409927" y="409927"/>
                </a:lnTo>
                <a:lnTo>
                  <a:pt x="40992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39F99A69-6081-6FBA-0C6B-FE3B63C95493}"/>
              </a:ext>
            </a:extLst>
          </p:cNvPr>
          <p:cNvSpPr/>
          <p:nvPr/>
        </p:nvSpPr>
        <p:spPr>
          <a:xfrm flipH="1">
            <a:off x="683968" y="4131031"/>
            <a:ext cx="268822" cy="268822"/>
          </a:xfrm>
          <a:custGeom>
            <a:avLst/>
            <a:gdLst/>
            <a:ahLst/>
            <a:cxnLst/>
            <a:rect l="l" t="t" r="r" b="b"/>
            <a:pathLst>
              <a:path w="409927" h="409927">
                <a:moveTo>
                  <a:pt x="409927" y="0"/>
                </a:moveTo>
                <a:lnTo>
                  <a:pt x="0" y="0"/>
                </a:lnTo>
                <a:lnTo>
                  <a:pt x="0" y="409927"/>
                </a:lnTo>
                <a:lnTo>
                  <a:pt x="409927" y="409927"/>
                </a:lnTo>
                <a:lnTo>
                  <a:pt x="40992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5" name="Freeform 12">
            <a:extLst>
              <a:ext uri="{FF2B5EF4-FFF2-40B4-BE49-F238E27FC236}">
                <a16:creationId xmlns:a16="http://schemas.microsoft.com/office/drawing/2014/main" id="{0BBFC02D-7731-2D13-238F-D00DC033C54D}"/>
              </a:ext>
            </a:extLst>
          </p:cNvPr>
          <p:cNvSpPr/>
          <p:nvPr/>
        </p:nvSpPr>
        <p:spPr>
          <a:xfrm flipH="1">
            <a:off x="683968" y="4582712"/>
            <a:ext cx="268822" cy="268822"/>
          </a:xfrm>
          <a:custGeom>
            <a:avLst/>
            <a:gdLst/>
            <a:ahLst/>
            <a:cxnLst/>
            <a:rect l="l" t="t" r="r" b="b"/>
            <a:pathLst>
              <a:path w="409927" h="409927">
                <a:moveTo>
                  <a:pt x="409927" y="0"/>
                </a:moveTo>
                <a:lnTo>
                  <a:pt x="0" y="0"/>
                </a:lnTo>
                <a:lnTo>
                  <a:pt x="0" y="409927"/>
                </a:lnTo>
                <a:lnTo>
                  <a:pt x="409927" y="409927"/>
                </a:lnTo>
                <a:lnTo>
                  <a:pt x="40992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7" name="Freeform 12">
            <a:extLst>
              <a:ext uri="{FF2B5EF4-FFF2-40B4-BE49-F238E27FC236}">
                <a16:creationId xmlns:a16="http://schemas.microsoft.com/office/drawing/2014/main" id="{AEFECDF1-CE18-E4E6-4D25-DE0719BF4BB2}"/>
              </a:ext>
            </a:extLst>
          </p:cNvPr>
          <p:cNvSpPr/>
          <p:nvPr/>
        </p:nvSpPr>
        <p:spPr>
          <a:xfrm flipH="1">
            <a:off x="683968" y="5034866"/>
            <a:ext cx="268822" cy="268822"/>
          </a:xfrm>
          <a:custGeom>
            <a:avLst/>
            <a:gdLst/>
            <a:ahLst/>
            <a:cxnLst/>
            <a:rect l="l" t="t" r="r" b="b"/>
            <a:pathLst>
              <a:path w="409927" h="409927">
                <a:moveTo>
                  <a:pt x="409927" y="0"/>
                </a:moveTo>
                <a:lnTo>
                  <a:pt x="0" y="0"/>
                </a:lnTo>
                <a:lnTo>
                  <a:pt x="0" y="409927"/>
                </a:lnTo>
                <a:lnTo>
                  <a:pt x="409927" y="409927"/>
                </a:lnTo>
                <a:lnTo>
                  <a:pt x="40992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8" name="Freeform 12">
            <a:extLst>
              <a:ext uri="{FF2B5EF4-FFF2-40B4-BE49-F238E27FC236}">
                <a16:creationId xmlns:a16="http://schemas.microsoft.com/office/drawing/2014/main" id="{1A2B1599-27C4-868C-198B-4E7C6E956F03}"/>
              </a:ext>
            </a:extLst>
          </p:cNvPr>
          <p:cNvSpPr/>
          <p:nvPr/>
        </p:nvSpPr>
        <p:spPr>
          <a:xfrm flipH="1">
            <a:off x="683968" y="5452400"/>
            <a:ext cx="268822" cy="268822"/>
          </a:xfrm>
          <a:custGeom>
            <a:avLst/>
            <a:gdLst/>
            <a:ahLst/>
            <a:cxnLst/>
            <a:rect l="l" t="t" r="r" b="b"/>
            <a:pathLst>
              <a:path w="409927" h="409927">
                <a:moveTo>
                  <a:pt x="409927" y="0"/>
                </a:moveTo>
                <a:lnTo>
                  <a:pt x="0" y="0"/>
                </a:lnTo>
                <a:lnTo>
                  <a:pt x="0" y="409927"/>
                </a:lnTo>
                <a:lnTo>
                  <a:pt x="409927" y="409927"/>
                </a:lnTo>
                <a:lnTo>
                  <a:pt x="40992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E4DDC6B-DBDD-34A6-26AC-782800C1102D}"/>
              </a:ext>
            </a:extLst>
          </p:cNvPr>
          <p:cNvGrpSpPr/>
          <p:nvPr/>
        </p:nvGrpSpPr>
        <p:grpSpPr>
          <a:xfrm>
            <a:off x="9418235" y="6385626"/>
            <a:ext cx="2773765" cy="422524"/>
            <a:chOff x="8906933" y="6396833"/>
            <a:chExt cx="2773765" cy="42252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5B4FC82-90CB-C066-5A8A-AD477C4E4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66298" y="6476617"/>
              <a:ext cx="914400" cy="24054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2450B26-F0CA-4CF0-4A26-DAAF81668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06933" y="6454347"/>
              <a:ext cx="1425279" cy="36501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2D1858-5A44-C3CA-F448-EDEA20085A14}"/>
                </a:ext>
              </a:extLst>
            </p:cNvPr>
            <p:cNvSpPr txBox="1"/>
            <p:nvPr/>
          </p:nvSpPr>
          <p:spPr>
            <a:xfrm>
              <a:off x="9858757" y="6396833"/>
              <a:ext cx="142477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gradFill>
                    <a:gsLst>
                      <a:gs pos="71000">
                        <a:schemeClr val="bg1"/>
                      </a:gs>
                      <a:gs pos="1000">
                        <a:srgbClr val="56B8E9"/>
                      </a:gs>
                    </a:gsLst>
                    <a:lin ang="10800000" scaled="0"/>
                  </a:gradFill>
                  <a:latin typeface="Century Gothic" panose="020B0502020202020204" pitchFamily="34" charset="0"/>
                  <a:ea typeface="Calibri" pitchFamily="34" charset="-122"/>
                  <a:cs typeface="Calibri" pitchFamily="34" charset="-120"/>
                </a:rPr>
                <a:t>x</a:t>
              </a:r>
              <a:endParaRPr lang="en-US" sz="2000" dirty="0">
                <a:gradFill>
                  <a:gsLst>
                    <a:gs pos="71000">
                      <a:schemeClr val="bg1"/>
                    </a:gs>
                    <a:gs pos="1000">
                      <a:srgbClr val="56B8E9"/>
                    </a:gs>
                  </a:gsLst>
                  <a:lin ang="10800000" scaled="0"/>
                </a:gradFill>
                <a:latin typeface="Century Gothic" panose="020B0502020202020204" pitchFamily="34" charset="0"/>
              </a:endParaRPr>
            </a:p>
          </p:txBody>
        </p:sp>
      </p:grpSp>
      <p:sp>
        <p:nvSpPr>
          <p:cNvPr id="6" name="Text 19">
            <a:extLst>
              <a:ext uri="{FF2B5EF4-FFF2-40B4-BE49-F238E27FC236}">
                <a16:creationId xmlns:a16="http://schemas.microsoft.com/office/drawing/2014/main" id="{74C2008D-7B54-CA48-8629-67691D7DCF5E}"/>
              </a:ext>
            </a:extLst>
          </p:cNvPr>
          <p:cNvSpPr/>
          <p:nvPr/>
        </p:nvSpPr>
        <p:spPr>
          <a:xfrm>
            <a:off x="114595" y="6448332"/>
            <a:ext cx="4755777" cy="27469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Prepared for ACN IBOs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 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For Approved Use Only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Confidential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3635BF-85C1-0480-B6C7-2F8D40C6953D}"/>
              </a:ext>
            </a:extLst>
          </p:cNvPr>
          <p:cNvSpPr txBox="1"/>
          <p:nvPr/>
        </p:nvSpPr>
        <p:spPr>
          <a:xfrm>
            <a:off x="4378690" y="6330418"/>
            <a:ext cx="508461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000" b="1" i="1" dirty="0">
                <a:solidFill>
                  <a:schemeClr val="bg2">
                    <a:lumMod val="75000"/>
                  </a:schemeClr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*</a:t>
            </a:r>
            <a:r>
              <a:rPr lang="en-US" sz="1000" b="1" i="1" dirty="0" err="1">
                <a:solidFill>
                  <a:schemeClr val="bg2">
                    <a:lumMod val="75000"/>
                  </a:schemeClr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DingoBlu</a:t>
            </a:r>
            <a:r>
              <a:rPr lang="en-US" sz="1000" b="1" i="1" dirty="0">
                <a:solidFill>
                  <a:schemeClr val="bg2">
                    <a:lumMod val="75000"/>
                  </a:schemeClr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 is a financial technology platform, not an FDIC-Insured bank. Banking services and eligible deposit accounts will be provided by </a:t>
            </a:r>
            <a:r>
              <a:rPr lang="en-US" sz="1000" b="1" i="1" dirty="0" err="1">
                <a:solidFill>
                  <a:schemeClr val="bg2">
                    <a:lumMod val="75000"/>
                  </a:schemeClr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DingoBlu’s</a:t>
            </a:r>
            <a:r>
              <a:rPr lang="en-US" sz="1000" b="1" i="1" dirty="0">
                <a:solidFill>
                  <a:schemeClr val="bg2">
                    <a:lumMod val="75000"/>
                  </a:schemeClr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 FDIC-insured partner bank</a:t>
            </a:r>
            <a:r>
              <a:rPr lang="en-US" sz="1000" b="1" i="1" dirty="0">
                <a:solidFill>
                  <a:schemeClr val="bg2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. FDIC insurance is provided by such banks up to applicable limits and subject to FDIC requirements.</a:t>
            </a:r>
            <a:endParaRPr lang="en-US" sz="1000" b="1" i="1" dirty="0">
              <a:solidFill>
                <a:schemeClr val="bg2">
                  <a:lumMod val="75000"/>
                </a:schemeClr>
              </a:solidFill>
              <a:effectLst/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AAF9405B-1D55-2DD7-D0C9-238FC58F22EF}"/>
              </a:ext>
            </a:extLst>
          </p:cNvPr>
          <p:cNvSpPr/>
          <p:nvPr/>
        </p:nvSpPr>
        <p:spPr>
          <a:xfrm flipH="1">
            <a:off x="683968" y="5865588"/>
            <a:ext cx="268822" cy="268822"/>
          </a:xfrm>
          <a:custGeom>
            <a:avLst/>
            <a:gdLst/>
            <a:ahLst/>
            <a:cxnLst/>
            <a:rect l="l" t="t" r="r" b="b"/>
            <a:pathLst>
              <a:path w="409927" h="409927">
                <a:moveTo>
                  <a:pt x="409927" y="0"/>
                </a:moveTo>
                <a:lnTo>
                  <a:pt x="0" y="0"/>
                </a:lnTo>
                <a:lnTo>
                  <a:pt x="0" y="409927"/>
                </a:lnTo>
                <a:lnTo>
                  <a:pt x="409927" y="409927"/>
                </a:lnTo>
                <a:lnTo>
                  <a:pt x="40992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</p:spTree>
  </p:cSld>
  <p:clrMapOvr>
    <a:masterClrMapping/>
  </p:clrMapOvr>
  <p:transition spd="slow">
    <p:wipe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55D4D-E80E-FE07-FB9B-257365015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31BED5D-C538-8EC0-7F81-7ED86B00F1A7}"/>
              </a:ext>
            </a:extLst>
          </p:cNvPr>
          <p:cNvGrpSpPr/>
          <p:nvPr/>
        </p:nvGrpSpPr>
        <p:grpSpPr>
          <a:xfrm>
            <a:off x="-30479" y="-127680"/>
            <a:ext cx="12252958" cy="3727904"/>
            <a:chOff x="-30479" y="-127680"/>
            <a:chExt cx="12252958" cy="3727904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5C19886A-D8AC-DD53-1229-B1B5D15B73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30478" y="-127680"/>
              <a:ext cx="12252957" cy="3727904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1363BE-61D1-1638-CF99-163C3219DBD4}"/>
                </a:ext>
              </a:extLst>
            </p:cNvPr>
            <p:cNvSpPr/>
            <p:nvPr/>
          </p:nvSpPr>
          <p:spPr>
            <a:xfrm rot="10800000" flipV="1">
              <a:off x="-30479" y="1041767"/>
              <a:ext cx="12252958" cy="2558456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99000">
                  <a:srgbClr val="0000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xt 2">
            <a:extLst>
              <a:ext uri="{FF2B5EF4-FFF2-40B4-BE49-F238E27FC236}">
                <a16:creationId xmlns:a16="http://schemas.microsoft.com/office/drawing/2014/main" id="{A14AC43C-ECEF-61DD-2C8B-3726C310B13F}"/>
              </a:ext>
            </a:extLst>
          </p:cNvPr>
          <p:cNvSpPr/>
          <p:nvPr/>
        </p:nvSpPr>
        <p:spPr>
          <a:xfrm>
            <a:off x="588159" y="2749691"/>
            <a:ext cx="6477952" cy="573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4800" dirty="0">
                <a:solidFill>
                  <a:srgbClr val="FFFFFF"/>
                </a:solidFill>
                <a:latin typeface="Anton" pitchFamily="2" charset="77"/>
                <a:ea typeface="Calibri" pitchFamily="34" charset="-122"/>
                <a:cs typeface="Calibri" pitchFamily="34" charset="-120"/>
              </a:rPr>
              <a:t>How to Use These Posts</a:t>
            </a:r>
            <a:endParaRPr lang="en-US" sz="4400" dirty="0">
              <a:solidFill>
                <a:srgbClr val="FFFFFF"/>
              </a:solidFill>
              <a:latin typeface="Anton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8" name="Shape 18">
            <a:extLst>
              <a:ext uri="{FF2B5EF4-FFF2-40B4-BE49-F238E27FC236}">
                <a16:creationId xmlns:a16="http://schemas.microsoft.com/office/drawing/2014/main" id="{13997C39-B264-C9C8-EA65-E329DBC6E90C}"/>
              </a:ext>
            </a:extLst>
          </p:cNvPr>
          <p:cNvSpPr/>
          <p:nvPr/>
        </p:nvSpPr>
        <p:spPr>
          <a:xfrm>
            <a:off x="-30480" y="6310376"/>
            <a:ext cx="12252960" cy="573024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rgbClr val="69CFF7"/>
              </a:gs>
              <a:gs pos="56000">
                <a:srgbClr val="1562B7"/>
              </a:gs>
            </a:gsLst>
            <a:lin ang="10800000" scaled="0"/>
          </a:gradFill>
          <a:ln w="12700">
            <a:noFill/>
            <a:prstDash val="solid"/>
          </a:ln>
        </p:spPr>
        <p:txBody>
          <a:bodyPr/>
          <a:lstStyle/>
          <a:p>
            <a:endParaRPr lang="en-US" sz="24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BA48CA3-ABEC-3044-2DB3-FFC816FF3AD0}"/>
              </a:ext>
            </a:extLst>
          </p:cNvPr>
          <p:cNvGrpSpPr/>
          <p:nvPr/>
        </p:nvGrpSpPr>
        <p:grpSpPr>
          <a:xfrm>
            <a:off x="8822268" y="6379900"/>
            <a:ext cx="2773765" cy="422524"/>
            <a:chOff x="8906933" y="6396833"/>
            <a:chExt cx="2773765" cy="422524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836620E6-1CC3-9060-E907-406E44276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66298" y="6476617"/>
              <a:ext cx="914400" cy="240541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76ECE03-A180-FE8A-58BF-34B7EBBEA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06933" y="6454347"/>
              <a:ext cx="1425279" cy="365010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7BC49F2-D3CD-6EC8-7D62-0F19997A7B25}"/>
                </a:ext>
              </a:extLst>
            </p:cNvPr>
            <p:cNvSpPr txBox="1"/>
            <p:nvPr/>
          </p:nvSpPr>
          <p:spPr>
            <a:xfrm>
              <a:off x="9858757" y="6396833"/>
              <a:ext cx="142477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gradFill>
                    <a:gsLst>
                      <a:gs pos="71000">
                        <a:schemeClr val="bg1"/>
                      </a:gs>
                      <a:gs pos="1000">
                        <a:srgbClr val="56B8E9"/>
                      </a:gs>
                    </a:gsLst>
                    <a:lin ang="10800000" scaled="0"/>
                  </a:gradFill>
                  <a:latin typeface="Century Gothic" panose="020B0502020202020204" pitchFamily="34" charset="0"/>
                  <a:ea typeface="Calibri" pitchFamily="34" charset="-122"/>
                  <a:cs typeface="Calibri" pitchFamily="34" charset="-120"/>
                </a:rPr>
                <a:t>x</a:t>
              </a:r>
              <a:endParaRPr lang="en-US" sz="2000" dirty="0">
                <a:gradFill>
                  <a:gsLst>
                    <a:gs pos="71000">
                      <a:schemeClr val="bg1"/>
                    </a:gs>
                    <a:gs pos="1000">
                      <a:srgbClr val="56B8E9"/>
                    </a:gs>
                  </a:gsLst>
                  <a:lin ang="10800000" scaled="0"/>
                </a:gra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956A58CB-41FE-EC18-F880-F14ABC008487}"/>
              </a:ext>
            </a:extLst>
          </p:cNvPr>
          <p:cNvSpPr txBox="1"/>
          <p:nvPr/>
        </p:nvSpPr>
        <p:spPr>
          <a:xfrm>
            <a:off x="588159" y="3944695"/>
            <a:ext cx="10759234" cy="1871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500"/>
              </a:lnSpc>
              <a:spcBef>
                <a:spcPts val="1400"/>
              </a:spcBef>
              <a:spcAft>
                <a:spcPts val="200"/>
              </a:spcAft>
              <a:buNone/>
            </a:pPr>
            <a:r>
              <a:rPr lang="en-US" sz="1800" dirty="0">
                <a:solidFill>
                  <a:srgbClr val="101019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These posts are designed to create awareness and excitement about </a:t>
            </a:r>
            <a:r>
              <a:rPr lang="en-US" sz="1800" b="1" dirty="0" err="1">
                <a:solidFill>
                  <a:srgbClr val="101019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DingoBlu's</a:t>
            </a:r>
            <a:r>
              <a:rPr lang="en-US" sz="1800" dirty="0">
                <a:solidFill>
                  <a:srgbClr val="101019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upcoming launch. You can post them as-is or add a personal sentence at the beginning — just don't change the core content or add claims not included here.</a:t>
            </a:r>
            <a:endParaRPr lang="en-US" sz="2000" dirty="0">
              <a:solidFill>
                <a:srgbClr val="101019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0" marR="0">
              <a:lnSpc>
                <a:spcPts val="2500"/>
              </a:lnSpc>
              <a:spcBef>
                <a:spcPts val="1400"/>
              </a:spcBef>
              <a:spcAft>
                <a:spcPts val="200"/>
              </a:spcAft>
              <a:buNone/>
            </a:pPr>
            <a:r>
              <a:rPr lang="en-US" sz="1800" dirty="0">
                <a:solidFill>
                  <a:srgbClr val="101019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Pair your posts with the official </a:t>
            </a:r>
            <a:r>
              <a:rPr lang="en-US" sz="1800" b="1" dirty="0" err="1">
                <a:solidFill>
                  <a:srgbClr val="101019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DingoBlu</a:t>
            </a:r>
            <a:r>
              <a:rPr lang="en-US" sz="1800" b="1" dirty="0">
                <a:solidFill>
                  <a:srgbClr val="101019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solidFill>
                  <a:srgbClr val="101019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image or video assets that </a:t>
            </a:r>
            <a:r>
              <a:rPr lang="en-US" sz="1800" b="1" dirty="0">
                <a:solidFill>
                  <a:srgbClr val="101019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ACN</a:t>
            </a:r>
            <a:r>
              <a:rPr lang="en-US" sz="1800" dirty="0">
                <a:solidFill>
                  <a:srgbClr val="101019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provides. Do not use third-party logos or create your own branded graphics without written approval.</a:t>
            </a:r>
            <a:endParaRPr lang="en-US" sz="2000" dirty="0">
              <a:solidFill>
                <a:srgbClr val="101019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 19">
            <a:extLst>
              <a:ext uri="{FF2B5EF4-FFF2-40B4-BE49-F238E27FC236}">
                <a16:creationId xmlns:a16="http://schemas.microsoft.com/office/drawing/2014/main" id="{E4732658-48EA-7626-0AF4-BA5AE853D744}"/>
              </a:ext>
            </a:extLst>
          </p:cNvPr>
          <p:cNvSpPr/>
          <p:nvPr/>
        </p:nvSpPr>
        <p:spPr>
          <a:xfrm>
            <a:off x="604500" y="6459088"/>
            <a:ext cx="4668356" cy="2530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Prepared for ACN IBOs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 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For Approved Use Only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Confidential</a:t>
            </a:r>
          </a:p>
        </p:txBody>
      </p:sp>
    </p:spTree>
    <p:extLst>
      <p:ext uri="{BB962C8B-B14F-4D97-AF65-F5344CB8AC3E}">
        <p14:creationId xmlns:p14="http://schemas.microsoft.com/office/powerpoint/2010/main" val="41031765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F2AF4-1B2A-7080-2C72-3719431B8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1BBBDD6B-A513-43E8-87BD-DDD5C1940A0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Shape 2">
              <a:extLst>
                <a:ext uri="{FF2B5EF4-FFF2-40B4-BE49-F238E27FC236}">
                  <a16:creationId xmlns:a16="http://schemas.microsoft.com/office/drawing/2014/main" id="{FDF5826F-7AFE-868C-84AC-E8DD6226DE3F}"/>
                </a:ext>
              </a:extLst>
            </p:cNvPr>
            <p:cNvSpPr/>
            <p:nvPr/>
          </p:nvSpPr>
          <p:spPr>
            <a:xfrm>
              <a:off x="0" y="0"/>
              <a:ext cx="6107037" cy="6858000"/>
            </a:xfrm>
            <a:prstGeom prst="rect">
              <a:avLst/>
            </a:prstGeom>
            <a:gradFill>
              <a:gsLst>
                <a:gs pos="99000">
                  <a:srgbClr val="10101A"/>
                </a:gs>
                <a:gs pos="0">
                  <a:schemeClr val="tx1"/>
                </a:gs>
              </a:gsLst>
              <a:lin ang="0" scaled="0"/>
            </a:gradFill>
            <a:ln w="12700">
              <a:solidFill>
                <a:srgbClr val="002B5C"/>
              </a:solidFill>
              <a:prstDash val="solid"/>
            </a:ln>
            <a:effectLst>
              <a:outerShdw blurRad="127000" dist="38100" dir="8100000" algn="bl" rotWithShape="0">
                <a:srgbClr val="000000">
                  <a:alpha val="15000"/>
                </a:srgbClr>
              </a:outerShdw>
            </a:effec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" name="Shape 1">
              <a:extLst>
                <a:ext uri="{FF2B5EF4-FFF2-40B4-BE49-F238E27FC236}">
                  <a16:creationId xmlns:a16="http://schemas.microsoft.com/office/drawing/2014/main" id="{C47D1512-0C5B-E75D-FE35-23524D6A81B1}"/>
                </a:ext>
              </a:extLst>
            </p:cNvPr>
            <p:cNvSpPr/>
            <p:nvPr/>
          </p:nvSpPr>
          <p:spPr>
            <a:xfrm>
              <a:off x="5700680" y="0"/>
              <a:ext cx="6491320" cy="6858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</a:ln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6" name="Text 3">
            <a:extLst>
              <a:ext uri="{FF2B5EF4-FFF2-40B4-BE49-F238E27FC236}">
                <a16:creationId xmlns:a16="http://schemas.microsoft.com/office/drawing/2014/main" id="{9A2997FD-9C6A-A22C-2A9B-ADC86754287F}"/>
              </a:ext>
            </a:extLst>
          </p:cNvPr>
          <p:cNvSpPr/>
          <p:nvPr/>
        </p:nvSpPr>
        <p:spPr>
          <a:xfrm>
            <a:off x="524364" y="496839"/>
            <a:ext cx="536448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67" kern="0" spc="267" dirty="0">
                <a:gradFill>
                  <a:gsLst>
                    <a:gs pos="100000">
                      <a:schemeClr val="bg1"/>
                    </a:gs>
                    <a:gs pos="0">
                      <a:srgbClr val="4AD7EF"/>
                    </a:gs>
                  </a:gsLst>
                  <a:lin ang="0" scaled="0"/>
                </a:gradFill>
                <a:latin typeface="Century Gothic" panose="020B0502020202020204" pitchFamily="34" charset="0"/>
              </a:rPr>
              <a:t>POST 01 </a:t>
            </a:r>
            <a:endParaRPr lang="en-US" sz="2067" dirty="0">
              <a:gradFill>
                <a:gsLst>
                  <a:gs pos="100000">
                    <a:schemeClr val="bg1"/>
                  </a:gs>
                  <a:gs pos="0">
                    <a:srgbClr val="4AD7EF"/>
                  </a:gs>
                </a:gsLst>
                <a:lin ang="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2" name="Text 4">
            <a:extLst>
              <a:ext uri="{FF2B5EF4-FFF2-40B4-BE49-F238E27FC236}">
                <a16:creationId xmlns:a16="http://schemas.microsoft.com/office/drawing/2014/main" id="{5F26623C-D92A-D717-3C28-DA3DB7E8FCA3}"/>
              </a:ext>
            </a:extLst>
          </p:cNvPr>
          <p:cNvSpPr/>
          <p:nvPr/>
        </p:nvSpPr>
        <p:spPr>
          <a:xfrm>
            <a:off x="524363" y="1134389"/>
            <a:ext cx="5778795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gradFill>
                  <a:gsLst>
                    <a:gs pos="0">
                      <a:srgbClr val="3DC8BF"/>
                    </a:gs>
                    <a:gs pos="22000">
                      <a:srgbClr val="69CFF7"/>
                    </a:gs>
                    <a:gs pos="61000">
                      <a:schemeClr val="bg1"/>
                    </a:gs>
                  </a:gsLst>
                  <a:lin ang="10800000" scaled="0"/>
                </a:gradFill>
                <a:latin typeface="Anton" pitchFamily="2" charset="77"/>
                <a:ea typeface="Calibri" pitchFamily="34" charset="-122"/>
                <a:cs typeface="Calibri" pitchFamily="34" charset="-120"/>
              </a:rPr>
              <a:t>Facebook / Instagram  </a:t>
            </a:r>
            <a:endParaRPr lang="ru-RU" sz="2000" dirty="0">
              <a:gradFill>
                <a:gsLst>
                  <a:gs pos="0">
                    <a:srgbClr val="3DC8BF"/>
                  </a:gs>
                  <a:gs pos="22000">
                    <a:srgbClr val="69CFF7"/>
                  </a:gs>
                  <a:gs pos="61000">
                    <a:schemeClr val="bg1"/>
                  </a:gs>
                </a:gsLst>
                <a:lin ang="10800000" scaled="0"/>
              </a:gradFill>
              <a:latin typeface="Anton" pitchFamily="2" charset="77"/>
              <a:ea typeface="Calibri" pitchFamily="34" charset="-122"/>
              <a:cs typeface="Calibri" pitchFamily="34" charset="-120"/>
            </a:endParaRPr>
          </a:p>
          <a:p>
            <a:r>
              <a:rPr lang="en-US" sz="2000" dirty="0">
                <a:gradFill>
                  <a:gsLst>
                    <a:gs pos="0">
                      <a:srgbClr val="3DC8BF"/>
                    </a:gs>
                    <a:gs pos="22000">
                      <a:srgbClr val="69CFF7"/>
                    </a:gs>
                    <a:gs pos="61000">
                      <a:schemeClr val="bg1"/>
                    </a:gs>
                  </a:gsLst>
                  <a:lin ang="10800000" scaled="0"/>
                </a:gradFill>
                <a:latin typeface="Anton" pitchFamily="2" charset="77"/>
                <a:ea typeface="Calibri" pitchFamily="34" charset="-122"/>
                <a:cs typeface="Calibri" pitchFamily="34" charset="-120"/>
              </a:rPr>
              <a:t>Teaser — Excited, Forward-Looking</a:t>
            </a:r>
            <a:endParaRPr lang="en-US" sz="2000" dirty="0">
              <a:gradFill>
                <a:gsLst>
                  <a:gs pos="0">
                    <a:srgbClr val="3DC8BF"/>
                  </a:gs>
                  <a:gs pos="22000">
                    <a:srgbClr val="69CFF7"/>
                  </a:gs>
                  <a:gs pos="61000">
                    <a:schemeClr val="bg1"/>
                  </a:gs>
                </a:gsLst>
                <a:lin ang="10800000" scaled="0"/>
              </a:gradFill>
              <a:latin typeface="Anton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AAE808-F4EE-3091-2D22-E1A869A0AE80}"/>
              </a:ext>
            </a:extLst>
          </p:cNvPr>
          <p:cNvSpPr txBox="1"/>
          <p:nvPr/>
        </p:nvSpPr>
        <p:spPr>
          <a:xfrm>
            <a:off x="524363" y="2827610"/>
            <a:ext cx="4484402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Something big is on the way. ACN is introducing </a:t>
            </a:r>
            <a:r>
              <a:rPr lang="en-US" sz="15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DingoBlu</a:t>
            </a: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 — a modern, mobile-first financial technology company offering banking services.* Checking accounts, savings accounts, debit cards, secured credit cards, and credit cards. Simple. Accessible. Built for everyone.  Details coming soon. Stay tuned. </a:t>
            </a:r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💙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BCF999EF-95BB-81D6-AB00-2A149A50E451}"/>
              </a:ext>
            </a:extLst>
          </p:cNvPr>
          <p:cNvSpPr/>
          <p:nvPr/>
        </p:nvSpPr>
        <p:spPr>
          <a:xfrm>
            <a:off x="630975" y="2376950"/>
            <a:ext cx="1269263" cy="348364"/>
          </a:xfrm>
          <a:prstGeom prst="roundRect">
            <a:avLst/>
          </a:prstGeom>
          <a:gradFill>
            <a:gsLst>
              <a:gs pos="0">
                <a:srgbClr val="69CFF7"/>
              </a:gs>
              <a:gs pos="100000">
                <a:srgbClr val="1562B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CE884C1-300C-2433-2058-DFD987C55605}"/>
              </a:ext>
            </a:extLst>
          </p:cNvPr>
          <p:cNvSpPr txBox="1"/>
          <p:nvPr/>
        </p:nvSpPr>
        <p:spPr>
          <a:xfrm>
            <a:off x="739905" y="2375233"/>
            <a:ext cx="10317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rgbClr val="1A1A2E"/>
                </a:solidFill>
                <a:latin typeface="Century Gothic" panose="020B0502020202020204" pitchFamily="34" charset="0"/>
              </a:rPr>
              <a:t>Caption:</a:t>
            </a:r>
          </a:p>
        </p:txBody>
      </p:sp>
      <p:sp>
        <p:nvSpPr>
          <p:cNvPr id="54" name="Shape 18">
            <a:extLst>
              <a:ext uri="{FF2B5EF4-FFF2-40B4-BE49-F238E27FC236}">
                <a16:creationId xmlns:a16="http://schemas.microsoft.com/office/drawing/2014/main" id="{365D453F-3B78-7097-BE20-0EF3ECFFA543}"/>
              </a:ext>
            </a:extLst>
          </p:cNvPr>
          <p:cNvSpPr/>
          <p:nvPr/>
        </p:nvSpPr>
        <p:spPr>
          <a:xfrm>
            <a:off x="-30480" y="6310376"/>
            <a:ext cx="12252960" cy="573024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rgbClr val="69CFF7"/>
              </a:gs>
              <a:gs pos="56000">
                <a:srgbClr val="1562B7"/>
              </a:gs>
            </a:gsLst>
            <a:lin ang="10800000" scaled="0"/>
          </a:gradFill>
          <a:ln w="12700">
            <a:noFill/>
            <a:prstDash val="solid"/>
          </a:ln>
        </p:spPr>
        <p:txBody>
          <a:bodyPr/>
          <a:lstStyle/>
          <a:p>
            <a:endParaRPr lang="en-US" sz="240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3532BCB-633C-4324-EABC-A42AB2339E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9786" y="496839"/>
            <a:ext cx="5140299" cy="514029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3289295-7F8A-1CA1-7AEC-B13021ED4912}"/>
              </a:ext>
            </a:extLst>
          </p:cNvPr>
          <p:cNvSpPr/>
          <p:nvPr/>
        </p:nvSpPr>
        <p:spPr>
          <a:xfrm>
            <a:off x="6359786" y="4593021"/>
            <a:ext cx="5140299" cy="1044117"/>
          </a:xfrm>
          <a:prstGeom prst="rect">
            <a:avLst/>
          </a:prstGeom>
          <a:gradFill>
            <a:gsLst>
              <a:gs pos="100000">
                <a:srgbClr val="060806">
                  <a:alpha val="42000"/>
                </a:srgbClr>
              </a:gs>
              <a:gs pos="0">
                <a:schemeClr val="tx1">
                  <a:alpha val="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14C073-63A5-2C6C-3986-D3ED440C0989}"/>
              </a:ext>
            </a:extLst>
          </p:cNvPr>
          <p:cNvGrpSpPr/>
          <p:nvPr/>
        </p:nvGrpSpPr>
        <p:grpSpPr>
          <a:xfrm>
            <a:off x="9454951" y="5264058"/>
            <a:ext cx="1845464" cy="251699"/>
            <a:chOff x="9369362" y="5028268"/>
            <a:chExt cx="1647736" cy="22473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A1C3230-4C9F-AFCF-ECF0-4BB1F7BB5202}"/>
                </a:ext>
              </a:extLst>
            </p:cNvPr>
            <p:cNvGrpSpPr/>
            <p:nvPr/>
          </p:nvGrpSpPr>
          <p:grpSpPr>
            <a:xfrm>
              <a:off x="9369362" y="5028268"/>
              <a:ext cx="1647736" cy="224731"/>
              <a:chOff x="8906933" y="6454347"/>
              <a:chExt cx="2676261" cy="365010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CE233F99-2AA4-8D67-7C3D-601DA9E654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alphaModFix amt="8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68794" y="6488634"/>
                <a:ext cx="914400" cy="240540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49A9D6EC-1AB5-FD96-963D-4AA87EFC9D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alphaModFix amt="8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06933" y="6454347"/>
                <a:ext cx="1425279" cy="365010"/>
              </a:xfrm>
              <a:prstGeom prst="rect">
                <a:avLst/>
              </a:prstGeom>
            </p:spPr>
          </p:pic>
        </p:grp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5B7A081-B5F8-2D53-9305-9A56AD8CBFD6}"/>
                </a:ext>
              </a:extLst>
            </p:cNvPr>
            <p:cNvCxnSpPr/>
            <p:nvPr/>
          </p:nvCxnSpPr>
          <p:spPr>
            <a:xfrm>
              <a:off x="10363200" y="5038822"/>
              <a:ext cx="0" cy="169207"/>
            </a:xfrm>
            <a:prstGeom prst="line">
              <a:avLst/>
            </a:prstGeom>
            <a:ln w="9525">
              <a:solidFill>
                <a:srgbClr val="DADAD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 19">
            <a:extLst>
              <a:ext uri="{FF2B5EF4-FFF2-40B4-BE49-F238E27FC236}">
                <a16:creationId xmlns:a16="http://schemas.microsoft.com/office/drawing/2014/main" id="{C226B698-7E95-079D-8BC2-F91CA1457655}"/>
              </a:ext>
            </a:extLst>
          </p:cNvPr>
          <p:cNvSpPr/>
          <p:nvPr/>
        </p:nvSpPr>
        <p:spPr>
          <a:xfrm>
            <a:off x="604500" y="6459088"/>
            <a:ext cx="4668356" cy="2530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Prepared for ACN IBOs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 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For Approved Use Only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Confidential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FF98AE-A853-3183-4917-B5769DBC0E69}"/>
              </a:ext>
            </a:extLst>
          </p:cNvPr>
          <p:cNvSpPr txBox="1"/>
          <p:nvPr/>
        </p:nvSpPr>
        <p:spPr>
          <a:xfrm>
            <a:off x="524363" y="4777768"/>
            <a:ext cx="44844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1" dirty="0" err="1">
                <a:solidFill>
                  <a:schemeClr val="bg2">
                    <a:lumMod val="90000"/>
                  </a:schemeClr>
                </a:solidFill>
              </a:rPr>
              <a:t>DingoBlu</a:t>
            </a:r>
            <a:r>
              <a:rPr lang="en-US" sz="1100" i="1" dirty="0">
                <a:solidFill>
                  <a:schemeClr val="bg2">
                    <a:lumMod val="90000"/>
                  </a:schemeClr>
                </a:solidFill>
              </a:rPr>
              <a:t> is a financial technology platform, not an FDIC-Insured bank. Banking services and eligible deposit accounts will be provided by </a:t>
            </a:r>
            <a:r>
              <a:rPr lang="en-US" sz="1100" i="1" dirty="0" err="1">
                <a:solidFill>
                  <a:schemeClr val="bg2">
                    <a:lumMod val="90000"/>
                  </a:schemeClr>
                </a:solidFill>
              </a:rPr>
              <a:t>DingoBlu’s</a:t>
            </a:r>
            <a:r>
              <a:rPr lang="en-US" sz="1100" i="1" dirty="0">
                <a:solidFill>
                  <a:schemeClr val="bg2">
                    <a:lumMod val="90000"/>
                  </a:schemeClr>
                </a:solidFill>
              </a:rPr>
              <a:t> FDIC‑insured partner bank. FDIC insurance is provided by such banks up to applicable limits and subject to FDIC requirements.</a:t>
            </a:r>
            <a:endParaRPr lang="en-US" sz="11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DB471A-064C-4F7E-C0E2-060CB5DC552A}"/>
              </a:ext>
            </a:extLst>
          </p:cNvPr>
          <p:cNvSpPr txBox="1"/>
          <p:nvPr/>
        </p:nvSpPr>
        <p:spPr>
          <a:xfrm>
            <a:off x="524363" y="5623346"/>
            <a:ext cx="35607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DingoBlu</a:t>
            </a:r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#ACN #FinTech 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ComingSoon</a:t>
            </a:r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MobileBanking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592205"/>
      </p:ext>
    </p:extLst>
  </p:cSld>
  <p:clrMapOvr>
    <a:masterClrMapping/>
  </p:clrMapOvr>
  <p:transition spd="slow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6078B-3E29-6581-A671-64B3C2B90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8D61FB6E-150F-00BB-9BA9-9535BF3744A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Shape 2">
              <a:extLst>
                <a:ext uri="{FF2B5EF4-FFF2-40B4-BE49-F238E27FC236}">
                  <a16:creationId xmlns:a16="http://schemas.microsoft.com/office/drawing/2014/main" id="{C1287F8A-5F91-A273-5E38-360503C2BC11}"/>
                </a:ext>
              </a:extLst>
            </p:cNvPr>
            <p:cNvSpPr/>
            <p:nvPr/>
          </p:nvSpPr>
          <p:spPr>
            <a:xfrm>
              <a:off x="0" y="0"/>
              <a:ext cx="6107037" cy="6858000"/>
            </a:xfrm>
            <a:prstGeom prst="rect">
              <a:avLst/>
            </a:prstGeom>
            <a:gradFill>
              <a:gsLst>
                <a:gs pos="99000">
                  <a:srgbClr val="10101A"/>
                </a:gs>
                <a:gs pos="0">
                  <a:schemeClr val="tx1"/>
                </a:gs>
              </a:gsLst>
              <a:lin ang="0" scaled="0"/>
            </a:gradFill>
            <a:ln w="12700">
              <a:solidFill>
                <a:srgbClr val="002B5C"/>
              </a:solidFill>
              <a:prstDash val="solid"/>
            </a:ln>
            <a:effectLst>
              <a:outerShdw blurRad="127000" dist="38100" dir="8100000" algn="bl" rotWithShape="0">
                <a:srgbClr val="000000">
                  <a:alpha val="15000"/>
                </a:srgbClr>
              </a:outerShdw>
            </a:effec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" name="Shape 1">
              <a:extLst>
                <a:ext uri="{FF2B5EF4-FFF2-40B4-BE49-F238E27FC236}">
                  <a16:creationId xmlns:a16="http://schemas.microsoft.com/office/drawing/2014/main" id="{833DD3A6-5FAE-2466-0F96-DF01ECD1AB09}"/>
                </a:ext>
              </a:extLst>
            </p:cNvPr>
            <p:cNvSpPr/>
            <p:nvPr/>
          </p:nvSpPr>
          <p:spPr>
            <a:xfrm>
              <a:off x="5700680" y="0"/>
              <a:ext cx="6491320" cy="6858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</a:ln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54" name="Shape 18">
            <a:extLst>
              <a:ext uri="{FF2B5EF4-FFF2-40B4-BE49-F238E27FC236}">
                <a16:creationId xmlns:a16="http://schemas.microsoft.com/office/drawing/2014/main" id="{307F283C-824E-9C5F-8EF1-FA13203C046B}"/>
              </a:ext>
            </a:extLst>
          </p:cNvPr>
          <p:cNvSpPr/>
          <p:nvPr/>
        </p:nvSpPr>
        <p:spPr>
          <a:xfrm>
            <a:off x="-30480" y="6310376"/>
            <a:ext cx="12252960" cy="573024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rgbClr val="69CFF7"/>
              </a:gs>
              <a:gs pos="56000">
                <a:srgbClr val="1562B7"/>
              </a:gs>
            </a:gsLst>
            <a:lin ang="10800000" scaled="0"/>
          </a:gradFill>
          <a:ln w="12700">
            <a:noFill/>
            <a:prstDash val="solid"/>
          </a:ln>
        </p:spPr>
        <p:txBody>
          <a:bodyPr/>
          <a:lstStyle/>
          <a:p>
            <a:endParaRPr lang="en-US" sz="240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513C9084-E9DB-07E5-8558-E54B771E6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1611" y="489141"/>
            <a:ext cx="5147993" cy="5147993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28888AF-56EC-46D2-883F-398AFDCC4CAE}"/>
              </a:ext>
            </a:extLst>
          </p:cNvPr>
          <p:cNvSpPr/>
          <p:nvPr/>
        </p:nvSpPr>
        <p:spPr>
          <a:xfrm>
            <a:off x="6359786" y="4593021"/>
            <a:ext cx="5140299" cy="1044117"/>
          </a:xfrm>
          <a:prstGeom prst="rect">
            <a:avLst/>
          </a:prstGeom>
          <a:gradFill>
            <a:gsLst>
              <a:gs pos="100000">
                <a:srgbClr val="060806">
                  <a:alpha val="42000"/>
                </a:srgbClr>
              </a:gs>
              <a:gs pos="0">
                <a:schemeClr val="tx1">
                  <a:alpha val="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E8CF1D9-8372-B9B0-5A40-AFC8E01F72DA}"/>
              </a:ext>
            </a:extLst>
          </p:cNvPr>
          <p:cNvGrpSpPr/>
          <p:nvPr/>
        </p:nvGrpSpPr>
        <p:grpSpPr>
          <a:xfrm>
            <a:off x="9454951" y="5264058"/>
            <a:ext cx="1845464" cy="251699"/>
            <a:chOff x="9369362" y="5028268"/>
            <a:chExt cx="1647736" cy="224731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446E9A4-F73F-A4A5-933D-1F701BB8D1B1}"/>
                </a:ext>
              </a:extLst>
            </p:cNvPr>
            <p:cNvGrpSpPr/>
            <p:nvPr/>
          </p:nvGrpSpPr>
          <p:grpSpPr>
            <a:xfrm>
              <a:off x="9369362" y="5028268"/>
              <a:ext cx="1647736" cy="224731"/>
              <a:chOff x="8906933" y="6454347"/>
              <a:chExt cx="2676261" cy="365010"/>
            </a:xfrm>
          </p:grpSpPr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CD4E704B-AA8D-A6B7-18C3-7234A6EF6A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alphaModFix amt="8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68794" y="6488634"/>
                <a:ext cx="914400" cy="240540"/>
              </a:xfrm>
              <a:prstGeom prst="rect">
                <a:avLst/>
              </a:prstGeom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5D495C0F-2576-01C4-29D7-68C72838A5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alphaModFix amt="8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06933" y="6454347"/>
                <a:ext cx="1425279" cy="365010"/>
              </a:xfrm>
              <a:prstGeom prst="rect">
                <a:avLst/>
              </a:prstGeom>
            </p:spPr>
          </p:pic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38A615C-CBAF-2F6C-1E18-30A3B626BF6C}"/>
                </a:ext>
              </a:extLst>
            </p:cNvPr>
            <p:cNvCxnSpPr/>
            <p:nvPr/>
          </p:nvCxnSpPr>
          <p:spPr>
            <a:xfrm>
              <a:off x="10363200" y="5038822"/>
              <a:ext cx="0" cy="169207"/>
            </a:xfrm>
            <a:prstGeom prst="line">
              <a:avLst/>
            </a:prstGeom>
            <a:ln w="9525">
              <a:solidFill>
                <a:srgbClr val="DADAD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 19">
            <a:extLst>
              <a:ext uri="{FF2B5EF4-FFF2-40B4-BE49-F238E27FC236}">
                <a16:creationId xmlns:a16="http://schemas.microsoft.com/office/drawing/2014/main" id="{BE4E9BBF-196C-8EB9-E734-F141767786DB}"/>
              </a:ext>
            </a:extLst>
          </p:cNvPr>
          <p:cNvSpPr/>
          <p:nvPr/>
        </p:nvSpPr>
        <p:spPr>
          <a:xfrm>
            <a:off x="604500" y="6459088"/>
            <a:ext cx="4668356" cy="2530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Prepared for ACN IBOs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 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For Approved Use Only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Confidential</a:t>
            </a: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CC550C32-4B4F-E103-BE8A-3CEC93761791}"/>
              </a:ext>
            </a:extLst>
          </p:cNvPr>
          <p:cNvSpPr/>
          <p:nvPr/>
        </p:nvSpPr>
        <p:spPr>
          <a:xfrm>
            <a:off x="524364" y="496839"/>
            <a:ext cx="536448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67" kern="0" spc="267" dirty="0">
                <a:gradFill>
                  <a:gsLst>
                    <a:gs pos="100000">
                      <a:schemeClr val="bg1"/>
                    </a:gs>
                    <a:gs pos="0">
                      <a:srgbClr val="4AD7EF"/>
                    </a:gs>
                  </a:gsLst>
                  <a:lin ang="0" scaled="0"/>
                </a:gradFill>
                <a:latin typeface="Century Gothic" panose="020B0502020202020204" pitchFamily="34" charset="0"/>
              </a:rPr>
              <a:t>POST 01 </a:t>
            </a:r>
            <a:endParaRPr lang="en-US" sz="2067" dirty="0">
              <a:gradFill>
                <a:gsLst>
                  <a:gs pos="100000">
                    <a:schemeClr val="bg1"/>
                  </a:gs>
                  <a:gs pos="0">
                    <a:srgbClr val="4AD7EF"/>
                  </a:gs>
                </a:gsLst>
                <a:lin ang="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C1E562BF-910B-ADC3-E3F2-9DFDCCE2873E}"/>
              </a:ext>
            </a:extLst>
          </p:cNvPr>
          <p:cNvSpPr/>
          <p:nvPr/>
        </p:nvSpPr>
        <p:spPr>
          <a:xfrm>
            <a:off x="524363" y="1134389"/>
            <a:ext cx="5778795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gradFill>
                  <a:gsLst>
                    <a:gs pos="0">
                      <a:srgbClr val="3DC8BF"/>
                    </a:gs>
                    <a:gs pos="22000">
                      <a:srgbClr val="69CFF7"/>
                    </a:gs>
                    <a:gs pos="61000">
                      <a:schemeClr val="bg1"/>
                    </a:gs>
                  </a:gsLst>
                  <a:lin ang="10800000" scaled="0"/>
                </a:gradFill>
                <a:latin typeface="Anton" pitchFamily="2" charset="77"/>
                <a:ea typeface="Calibri" pitchFamily="34" charset="-122"/>
                <a:cs typeface="Calibri" pitchFamily="34" charset="-120"/>
              </a:rPr>
              <a:t>Facebook / Instagram  </a:t>
            </a:r>
            <a:endParaRPr lang="ru-RU" sz="2000" dirty="0">
              <a:gradFill>
                <a:gsLst>
                  <a:gs pos="0">
                    <a:srgbClr val="3DC8BF"/>
                  </a:gs>
                  <a:gs pos="22000">
                    <a:srgbClr val="69CFF7"/>
                  </a:gs>
                  <a:gs pos="61000">
                    <a:schemeClr val="bg1"/>
                  </a:gs>
                </a:gsLst>
                <a:lin ang="10800000" scaled="0"/>
              </a:gradFill>
              <a:latin typeface="Anton" pitchFamily="2" charset="77"/>
              <a:ea typeface="Calibri" pitchFamily="34" charset="-122"/>
              <a:cs typeface="Calibri" pitchFamily="34" charset="-120"/>
            </a:endParaRPr>
          </a:p>
          <a:p>
            <a:r>
              <a:rPr lang="en-US" sz="2000" dirty="0">
                <a:gradFill>
                  <a:gsLst>
                    <a:gs pos="0">
                      <a:srgbClr val="3DC8BF"/>
                    </a:gs>
                    <a:gs pos="22000">
                      <a:srgbClr val="69CFF7"/>
                    </a:gs>
                    <a:gs pos="61000">
                      <a:schemeClr val="bg1"/>
                    </a:gs>
                  </a:gsLst>
                  <a:lin ang="10800000" scaled="0"/>
                </a:gradFill>
                <a:latin typeface="Anton" pitchFamily="2" charset="77"/>
                <a:ea typeface="Calibri" pitchFamily="34" charset="-122"/>
                <a:cs typeface="Calibri" pitchFamily="34" charset="-120"/>
              </a:rPr>
              <a:t>Teaser — Excited, Forward-Looking</a:t>
            </a:r>
            <a:endParaRPr lang="en-US" sz="2000" dirty="0">
              <a:gradFill>
                <a:gsLst>
                  <a:gs pos="0">
                    <a:srgbClr val="3DC8BF"/>
                  </a:gs>
                  <a:gs pos="22000">
                    <a:srgbClr val="69CFF7"/>
                  </a:gs>
                  <a:gs pos="61000">
                    <a:schemeClr val="bg1"/>
                  </a:gs>
                </a:gsLst>
                <a:lin ang="10800000" scaled="0"/>
              </a:gradFill>
              <a:latin typeface="Anton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9CF626-6FB2-C060-BC14-E71A830BAD9D}"/>
              </a:ext>
            </a:extLst>
          </p:cNvPr>
          <p:cNvSpPr txBox="1"/>
          <p:nvPr/>
        </p:nvSpPr>
        <p:spPr>
          <a:xfrm>
            <a:off x="524363" y="2827610"/>
            <a:ext cx="3984575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Something big is on the way. ACN is introducing </a:t>
            </a:r>
            <a:r>
              <a:rPr lang="en-US" sz="15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DingoBlu</a:t>
            </a: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 — a modern, mobile-first financial technology company offering banking services.* Checking accounts, savings accounts, debit cards, secured credit cards, and credit cards. Simple. Accessible. Built for everyone.  Details coming soon. Stay tuned. </a:t>
            </a:r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💙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CA315C3-BF7A-176F-D988-D5BC3B655A5C}"/>
              </a:ext>
            </a:extLst>
          </p:cNvPr>
          <p:cNvSpPr/>
          <p:nvPr/>
        </p:nvSpPr>
        <p:spPr>
          <a:xfrm>
            <a:off x="630975" y="2376950"/>
            <a:ext cx="1269263" cy="348364"/>
          </a:xfrm>
          <a:prstGeom prst="roundRect">
            <a:avLst/>
          </a:prstGeom>
          <a:gradFill>
            <a:gsLst>
              <a:gs pos="0">
                <a:srgbClr val="69CFF7"/>
              </a:gs>
              <a:gs pos="100000">
                <a:srgbClr val="1562B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A081FB-2EF9-10F3-C83A-BAE5EC639645}"/>
              </a:ext>
            </a:extLst>
          </p:cNvPr>
          <p:cNvSpPr txBox="1"/>
          <p:nvPr/>
        </p:nvSpPr>
        <p:spPr>
          <a:xfrm>
            <a:off x="739905" y="2375233"/>
            <a:ext cx="10317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rgbClr val="1A1A2E"/>
                </a:solidFill>
                <a:latin typeface="Century Gothic" panose="020B0502020202020204" pitchFamily="34" charset="0"/>
              </a:rPr>
              <a:t>Caption: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5D54CA-D981-C26B-9621-9CA475FFD38E}"/>
              </a:ext>
            </a:extLst>
          </p:cNvPr>
          <p:cNvSpPr txBox="1"/>
          <p:nvPr/>
        </p:nvSpPr>
        <p:spPr>
          <a:xfrm>
            <a:off x="524363" y="4985913"/>
            <a:ext cx="44844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1" dirty="0" err="1">
                <a:solidFill>
                  <a:schemeClr val="bg2">
                    <a:lumMod val="90000"/>
                  </a:schemeClr>
                </a:solidFill>
              </a:rPr>
              <a:t>DingoBlu</a:t>
            </a:r>
            <a:r>
              <a:rPr lang="en-US" sz="1100" i="1" dirty="0">
                <a:solidFill>
                  <a:schemeClr val="bg2">
                    <a:lumMod val="90000"/>
                  </a:schemeClr>
                </a:solidFill>
              </a:rPr>
              <a:t> is a financial technology platform, not an FDIC-Insured bank. Banking services and eligible deposit accounts will be provided by </a:t>
            </a:r>
            <a:r>
              <a:rPr lang="en-US" sz="1100" i="1" dirty="0" err="1">
                <a:solidFill>
                  <a:schemeClr val="bg2">
                    <a:lumMod val="90000"/>
                  </a:schemeClr>
                </a:solidFill>
              </a:rPr>
              <a:t>DingoBlu’s</a:t>
            </a:r>
            <a:r>
              <a:rPr lang="en-US" sz="1100" i="1" dirty="0">
                <a:solidFill>
                  <a:schemeClr val="bg2">
                    <a:lumMod val="90000"/>
                  </a:schemeClr>
                </a:solidFill>
              </a:rPr>
              <a:t> FDIC‑insured partner bank. FDIC insurance is provided by such banks up to applicable limits and subject to FDIC requirements.</a:t>
            </a:r>
            <a:endParaRPr lang="en-US" sz="11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A7AC8E-2FBA-1557-3663-B36397EF5997}"/>
              </a:ext>
            </a:extLst>
          </p:cNvPr>
          <p:cNvSpPr txBox="1"/>
          <p:nvPr/>
        </p:nvSpPr>
        <p:spPr>
          <a:xfrm>
            <a:off x="524363" y="5723001"/>
            <a:ext cx="35607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DingoBlu</a:t>
            </a:r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#ACN #FinTech 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ComingSoon</a:t>
            </a:r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MobileBanking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373261"/>
      </p:ext>
    </p:extLst>
  </p:cSld>
  <p:clrMapOvr>
    <a:masterClrMapping/>
  </p:clrMapOvr>
  <p:transition spd="slow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5CADA-D43B-2C70-04D2-51FBB115C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1EF1C33B-44E9-B440-CFB4-D41E6D06B93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Shape 2">
              <a:extLst>
                <a:ext uri="{FF2B5EF4-FFF2-40B4-BE49-F238E27FC236}">
                  <a16:creationId xmlns:a16="http://schemas.microsoft.com/office/drawing/2014/main" id="{A4824D4B-B4E3-EE11-5FD8-9011C6E44E37}"/>
                </a:ext>
              </a:extLst>
            </p:cNvPr>
            <p:cNvSpPr/>
            <p:nvPr/>
          </p:nvSpPr>
          <p:spPr>
            <a:xfrm>
              <a:off x="0" y="0"/>
              <a:ext cx="6107037" cy="6858000"/>
            </a:xfrm>
            <a:prstGeom prst="rect">
              <a:avLst/>
            </a:prstGeom>
            <a:gradFill>
              <a:gsLst>
                <a:gs pos="99000">
                  <a:srgbClr val="10101A"/>
                </a:gs>
                <a:gs pos="0">
                  <a:schemeClr val="tx1"/>
                </a:gs>
              </a:gsLst>
              <a:lin ang="0" scaled="0"/>
            </a:gradFill>
            <a:ln w="12700">
              <a:solidFill>
                <a:srgbClr val="002B5C"/>
              </a:solidFill>
              <a:prstDash val="solid"/>
            </a:ln>
            <a:effectLst>
              <a:outerShdw blurRad="127000" dist="38100" dir="8100000" algn="bl" rotWithShape="0">
                <a:srgbClr val="000000">
                  <a:alpha val="15000"/>
                </a:srgbClr>
              </a:outerShdw>
            </a:effec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" name="Shape 1">
              <a:extLst>
                <a:ext uri="{FF2B5EF4-FFF2-40B4-BE49-F238E27FC236}">
                  <a16:creationId xmlns:a16="http://schemas.microsoft.com/office/drawing/2014/main" id="{50605137-C05B-52F9-CA69-23A9AA29F99D}"/>
                </a:ext>
              </a:extLst>
            </p:cNvPr>
            <p:cNvSpPr/>
            <p:nvPr/>
          </p:nvSpPr>
          <p:spPr>
            <a:xfrm>
              <a:off x="5700680" y="0"/>
              <a:ext cx="6491320" cy="6858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</a:ln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6" name="Text 3">
            <a:extLst>
              <a:ext uri="{FF2B5EF4-FFF2-40B4-BE49-F238E27FC236}">
                <a16:creationId xmlns:a16="http://schemas.microsoft.com/office/drawing/2014/main" id="{E5233494-E045-F3F5-504D-22586125BD36}"/>
              </a:ext>
            </a:extLst>
          </p:cNvPr>
          <p:cNvSpPr/>
          <p:nvPr/>
        </p:nvSpPr>
        <p:spPr>
          <a:xfrm>
            <a:off x="524364" y="496839"/>
            <a:ext cx="536448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67" kern="0" spc="267" dirty="0">
                <a:gradFill>
                  <a:gsLst>
                    <a:gs pos="100000">
                      <a:schemeClr val="bg1"/>
                    </a:gs>
                    <a:gs pos="0">
                      <a:srgbClr val="4AD7EF"/>
                    </a:gs>
                  </a:gsLst>
                  <a:lin ang="0" scaled="0"/>
                </a:gradFill>
                <a:latin typeface="Century Gothic" panose="020B0502020202020204" pitchFamily="34" charset="0"/>
              </a:rPr>
              <a:t>POST 0</a:t>
            </a:r>
            <a:r>
              <a:rPr lang="ru-RU" sz="2067" kern="0" spc="267" dirty="0">
                <a:gradFill>
                  <a:gsLst>
                    <a:gs pos="100000">
                      <a:schemeClr val="bg1"/>
                    </a:gs>
                    <a:gs pos="0">
                      <a:srgbClr val="4AD7EF"/>
                    </a:gs>
                  </a:gsLst>
                  <a:lin ang="0" scaled="0"/>
                </a:gradFill>
                <a:latin typeface="Century Gothic" panose="020B0502020202020204" pitchFamily="34" charset="0"/>
              </a:rPr>
              <a:t>2</a:t>
            </a:r>
            <a:r>
              <a:rPr lang="en-US" sz="2067" kern="0" spc="267" dirty="0">
                <a:gradFill>
                  <a:gsLst>
                    <a:gs pos="100000">
                      <a:schemeClr val="bg1"/>
                    </a:gs>
                    <a:gs pos="0">
                      <a:srgbClr val="4AD7EF"/>
                    </a:gs>
                  </a:gsLst>
                  <a:lin ang="0" scaled="0"/>
                </a:gradFill>
                <a:latin typeface="Century Gothic" panose="020B0502020202020204" pitchFamily="34" charset="0"/>
              </a:rPr>
              <a:t> </a:t>
            </a:r>
            <a:endParaRPr lang="en-US" sz="2067" dirty="0">
              <a:gradFill>
                <a:gsLst>
                  <a:gs pos="100000">
                    <a:schemeClr val="bg1"/>
                  </a:gs>
                  <a:gs pos="0">
                    <a:srgbClr val="4AD7EF"/>
                  </a:gs>
                </a:gsLst>
                <a:lin ang="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2" name="Text 4">
            <a:extLst>
              <a:ext uri="{FF2B5EF4-FFF2-40B4-BE49-F238E27FC236}">
                <a16:creationId xmlns:a16="http://schemas.microsoft.com/office/drawing/2014/main" id="{9D7C3F2D-F80C-47A5-3DE1-65A8FC58BACF}"/>
              </a:ext>
            </a:extLst>
          </p:cNvPr>
          <p:cNvSpPr/>
          <p:nvPr/>
        </p:nvSpPr>
        <p:spPr>
          <a:xfrm>
            <a:off x="524364" y="1134389"/>
            <a:ext cx="366567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gradFill>
                  <a:gsLst>
                    <a:gs pos="0">
                      <a:srgbClr val="3DC8BF"/>
                    </a:gs>
                    <a:gs pos="22000">
                      <a:srgbClr val="69CFF7"/>
                    </a:gs>
                    <a:gs pos="61000">
                      <a:schemeClr val="bg1"/>
                    </a:gs>
                  </a:gsLst>
                  <a:lin ang="10800000" scaled="0"/>
                </a:gradFill>
                <a:latin typeface="Anton" pitchFamily="2" charset="77"/>
                <a:ea typeface="Calibri" pitchFamily="34" charset="-122"/>
                <a:cs typeface="Calibri" pitchFamily="34" charset="-120"/>
              </a:rPr>
              <a:t>Facebook / LinkedIn   Professional — Opportunity Focus</a:t>
            </a:r>
            <a:endParaRPr lang="en-US" sz="2000" dirty="0">
              <a:gradFill>
                <a:gsLst>
                  <a:gs pos="0">
                    <a:srgbClr val="3DC8BF"/>
                  </a:gs>
                  <a:gs pos="22000">
                    <a:srgbClr val="69CFF7"/>
                  </a:gs>
                  <a:gs pos="61000">
                    <a:schemeClr val="bg1"/>
                  </a:gs>
                </a:gsLst>
                <a:lin ang="10800000" scaled="0"/>
              </a:gradFill>
              <a:latin typeface="Anton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DB21E1-352F-A62D-B8EB-78EFDA1FE70D}"/>
              </a:ext>
            </a:extLst>
          </p:cNvPr>
          <p:cNvSpPr txBox="1"/>
          <p:nvPr/>
        </p:nvSpPr>
        <p:spPr>
          <a:xfrm>
            <a:off x="524363" y="2852709"/>
            <a:ext cx="464672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$16.6 trillion.</a:t>
            </a:r>
          </a:p>
          <a:p>
            <a:pPr>
              <a:buNone/>
            </a:pP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That's how much Americans are holding in deposits and savings accounts right now.</a:t>
            </a:r>
          </a:p>
          <a:p>
            <a:pPr>
              <a:buNone/>
            </a:pP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With </a:t>
            </a:r>
            <a:r>
              <a:rPr lang="en-US" sz="15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DingoBlu</a:t>
            </a: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, you earn a percentage </a:t>
            </a:r>
            <a:endParaRPr lang="ru-RU" sz="15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buNone/>
            </a:pP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of your customers' balances every single month </a:t>
            </a:r>
            <a:endParaRPr lang="ru-RU" sz="15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buNone/>
            </a:pP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— just for having their money sit in an account.</a:t>
            </a:r>
          </a:p>
          <a:p>
            <a:pPr>
              <a:buNone/>
            </a:pP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Not a one-time commission. Every month. </a:t>
            </a:r>
            <a:endParaRPr lang="ru-RU" sz="15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buNone/>
            </a:pP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For the life of the customer.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305C633-168C-D4EE-115C-575A113AE391}"/>
              </a:ext>
            </a:extLst>
          </p:cNvPr>
          <p:cNvSpPr txBox="1"/>
          <p:nvPr/>
        </p:nvSpPr>
        <p:spPr>
          <a:xfrm>
            <a:off x="524363" y="5530792"/>
            <a:ext cx="35607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DingoBlu</a:t>
            </a:r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#ACN 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DirectSales</a:t>
            </a:r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#FinTech #Innovation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DB6B3DAA-CB33-C2F7-77A7-0D1CC0B1CF12}"/>
              </a:ext>
            </a:extLst>
          </p:cNvPr>
          <p:cNvSpPr/>
          <p:nvPr/>
        </p:nvSpPr>
        <p:spPr>
          <a:xfrm>
            <a:off x="630975" y="2376950"/>
            <a:ext cx="1269263" cy="348364"/>
          </a:xfrm>
          <a:prstGeom prst="roundRect">
            <a:avLst/>
          </a:prstGeom>
          <a:gradFill>
            <a:gsLst>
              <a:gs pos="0">
                <a:srgbClr val="69CFF7"/>
              </a:gs>
              <a:gs pos="100000">
                <a:srgbClr val="1562B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6EF13EC-ED44-2529-2C6D-79B9014F83BA}"/>
              </a:ext>
            </a:extLst>
          </p:cNvPr>
          <p:cNvSpPr txBox="1"/>
          <p:nvPr/>
        </p:nvSpPr>
        <p:spPr>
          <a:xfrm>
            <a:off x="739905" y="2375233"/>
            <a:ext cx="10317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rgbClr val="1A1A2E"/>
                </a:solidFill>
                <a:latin typeface="Century Gothic" panose="020B0502020202020204" pitchFamily="34" charset="0"/>
              </a:rPr>
              <a:t>Caption:</a:t>
            </a:r>
          </a:p>
        </p:txBody>
      </p:sp>
      <p:sp>
        <p:nvSpPr>
          <p:cNvPr id="54" name="Shape 18">
            <a:extLst>
              <a:ext uri="{FF2B5EF4-FFF2-40B4-BE49-F238E27FC236}">
                <a16:creationId xmlns:a16="http://schemas.microsoft.com/office/drawing/2014/main" id="{5D6F4FC3-6EAE-122C-7001-B223C8B5080F}"/>
              </a:ext>
            </a:extLst>
          </p:cNvPr>
          <p:cNvSpPr/>
          <p:nvPr/>
        </p:nvSpPr>
        <p:spPr>
          <a:xfrm>
            <a:off x="-30480" y="6310376"/>
            <a:ext cx="12252960" cy="573024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rgbClr val="69CFF7"/>
              </a:gs>
              <a:gs pos="56000">
                <a:srgbClr val="1562B7"/>
              </a:gs>
            </a:gsLst>
            <a:lin ang="10800000" scaled="0"/>
          </a:gradFill>
          <a:ln w="12700">
            <a:noFill/>
            <a:prstDash val="solid"/>
          </a:ln>
        </p:spPr>
        <p:txBody>
          <a:bodyPr/>
          <a:lstStyle/>
          <a:p>
            <a:endParaRPr lang="en-US" sz="240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38B602F-2348-DCEC-5972-FD39F26C97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4949" y="457082"/>
            <a:ext cx="5199492" cy="519949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85C99D0-C6F5-CA6C-2C91-D627A6E84190}"/>
              </a:ext>
            </a:extLst>
          </p:cNvPr>
          <p:cNvGrpSpPr/>
          <p:nvPr/>
        </p:nvGrpSpPr>
        <p:grpSpPr>
          <a:xfrm>
            <a:off x="6626940" y="5275915"/>
            <a:ext cx="1845464" cy="251699"/>
            <a:chOff x="9369362" y="5028268"/>
            <a:chExt cx="1647736" cy="22473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E65F040-6E30-6111-7F84-3C7E96B520AB}"/>
                </a:ext>
              </a:extLst>
            </p:cNvPr>
            <p:cNvGrpSpPr/>
            <p:nvPr/>
          </p:nvGrpSpPr>
          <p:grpSpPr>
            <a:xfrm>
              <a:off x="9369362" y="5028268"/>
              <a:ext cx="1647736" cy="224731"/>
              <a:chOff x="8906933" y="6454347"/>
              <a:chExt cx="2676261" cy="365010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20A3BF00-E82E-DF81-3AF2-51FE1BBEFC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alphaModFix amt="8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68794" y="6488634"/>
                <a:ext cx="914400" cy="240540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B917E88-5D19-B279-9BBF-70B194102A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alphaModFix amt="8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06933" y="6454347"/>
                <a:ext cx="1425279" cy="365010"/>
              </a:xfrm>
              <a:prstGeom prst="rect">
                <a:avLst/>
              </a:prstGeom>
            </p:spPr>
          </p:pic>
        </p:grp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A62CE7F-2FC8-A45D-A464-B3F7E771D2FE}"/>
                </a:ext>
              </a:extLst>
            </p:cNvPr>
            <p:cNvCxnSpPr/>
            <p:nvPr/>
          </p:nvCxnSpPr>
          <p:spPr>
            <a:xfrm>
              <a:off x="10363200" y="5038822"/>
              <a:ext cx="0" cy="169207"/>
            </a:xfrm>
            <a:prstGeom prst="line">
              <a:avLst/>
            </a:prstGeom>
            <a:ln w="9525">
              <a:solidFill>
                <a:srgbClr val="DADAD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 19">
            <a:extLst>
              <a:ext uri="{FF2B5EF4-FFF2-40B4-BE49-F238E27FC236}">
                <a16:creationId xmlns:a16="http://schemas.microsoft.com/office/drawing/2014/main" id="{87277710-7194-D0C8-7F67-B4B7F39A4EB6}"/>
              </a:ext>
            </a:extLst>
          </p:cNvPr>
          <p:cNvSpPr/>
          <p:nvPr/>
        </p:nvSpPr>
        <p:spPr>
          <a:xfrm>
            <a:off x="604500" y="6459088"/>
            <a:ext cx="4668356" cy="2530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Prepared for ACN IBOs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 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For Approved Use Only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Confidential</a:t>
            </a:r>
          </a:p>
        </p:txBody>
      </p:sp>
      <p:sp>
        <p:nvSpPr>
          <p:cNvPr id="4" name="Text 9">
            <a:extLst>
              <a:ext uri="{FF2B5EF4-FFF2-40B4-BE49-F238E27FC236}">
                <a16:creationId xmlns:a16="http://schemas.microsoft.com/office/drawing/2014/main" id="{6FBDFC57-E823-D479-20CA-762ED74FB2E5}"/>
              </a:ext>
            </a:extLst>
          </p:cNvPr>
          <p:cNvSpPr/>
          <p:nvPr/>
        </p:nvSpPr>
        <p:spPr>
          <a:xfrm>
            <a:off x="-204149" y="6127865"/>
            <a:ext cx="4208773" cy="1735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" dirty="0">
                <a:solidFill>
                  <a:schemeClr val="bg2">
                    <a:lumMod val="90000"/>
                  </a:schemeClr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*Source: Federal Reserve, Oct 2025 Money Stock Measures, H.6 Release</a:t>
            </a:r>
            <a:endParaRPr lang="en-US" sz="600" dirty="0"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6743F7-6C90-342D-A201-89092980574C}"/>
              </a:ext>
            </a:extLst>
          </p:cNvPr>
          <p:cNvSpPr txBox="1"/>
          <p:nvPr/>
        </p:nvSpPr>
        <p:spPr>
          <a:xfrm>
            <a:off x="524363" y="4810111"/>
            <a:ext cx="44844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1" dirty="0" err="1">
                <a:solidFill>
                  <a:schemeClr val="bg2">
                    <a:lumMod val="90000"/>
                  </a:schemeClr>
                </a:solidFill>
              </a:rPr>
              <a:t>DingoBlu</a:t>
            </a:r>
            <a:r>
              <a:rPr lang="en-US" sz="1100" i="1" dirty="0">
                <a:solidFill>
                  <a:schemeClr val="bg2">
                    <a:lumMod val="90000"/>
                  </a:schemeClr>
                </a:solidFill>
              </a:rPr>
              <a:t> is a financial technology platform, not an FDIC-Insured bank. Banking services and eligible deposit accounts will be provided by </a:t>
            </a:r>
            <a:r>
              <a:rPr lang="en-US" sz="1100" i="1" dirty="0" err="1">
                <a:solidFill>
                  <a:schemeClr val="bg2">
                    <a:lumMod val="90000"/>
                  </a:schemeClr>
                </a:solidFill>
              </a:rPr>
              <a:t>DingoBlu’s</a:t>
            </a:r>
            <a:r>
              <a:rPr lang="en-US" sz="1100" i="1" dirty="0">
                <a:solidFill>
                  <a:schemeClr val="bg2">
                    <a:lumMod val="90000"/>
                  </a:schemeClr>
                </a:solidFill>
              </a:rPr>
              <a:t> FDIC‑insured partner bank. FDIC insurance is provided by such banks up to applicable limits and subject to FDIC requirements.</a:t>
            </a:r>
            <a:endParaRPr lang="en-US" sz="110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528125"/>
      </p:ext>
    </p:extLst>
  </p:cSld>
  <p:clrMapOvr>
    <a:masterClrMapping/>
  </p:clrMapOvr>
  <p:transition spd="slow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F6D26-1361-11B4-078B-BB582C3F5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2B0C7039-3AFF-20BA-290B-D0A0BFCF30E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Shape 2">
              <a:extLst>
                <a:ext uri="{FF2B5EF4-FFF2-40B4-BE49-F238E27FC236}">
                  <a16:creationId xmlns:a16="http://schemas.microsoft.com/office/drawing/2014/main" id="{09E9E472-94B3-9958-4B01-EFBBF8176863}"/>
                </a:ext>
              </a:extLst>
            </p:cNvPr>
            <p:cNvSpPr/>
            <p:nvPr/>
          </p:nvSpPr>
          <p:spPr>
            <a:xfrm>
              <a:off x="0" y="0"/>
              <a:ext cx="6107037" cy="6858000"/>
            </a:xfrm>
            <a:prstGeom prst="rect">
              <a:avLst/>
            </a:prstGeom>
            <a:gradFill>
              <a:gsLst>
                <a:gs pos="99000">
                  <a:srgbClr val="10101A"/>
                </a:gs>
                <a:gs pos="0">
                  <a:schemeClr val="tx1"/>
                </a:gs>
              </a:gsLst>
              <a:lin ang="0" scaled="0"/>
            </a:gradFill>
            <a:ln w="12700">
              <a:solidFill>
                <a:srgbClr val="002B5C"/>
              </a:solidFill>
              <a:prstDash val="solid"/>
            </a:ln>
            <a:effectLst>
              <a:outerShdw blurRad="127000" dist="38100" dir="8100000" algn="bl" rotWithShape="0">
                <a:srgbClr val="000000">
                  <a:alpha val="15000"/>
                </a:srgbClr>
              </a:outerShdw>
            </a:effec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" name="Shape 1">
              <a:extLst>
                <a:ext uri="{FF2B5EF4-FFF2-40B4-BE49-F238E27FC236}">
                  <a16:creationId xmlns:a16="http://schemas.microsoft.com/office/drawing/2014/main" id="{50FF891B-2189-6BFD-5FFB-080D87CFA81A}"/>
                </a:ext>
              </a:extLst>
            </p:cNvPr>
            <p:cNvSpPr/>
            <p:nvPr/>
          </p:nvSpPr>
          <p:spPr>
            <a:xfrm>
              <a:off x="5700680" y="0"/>
              <a:ext cx="6491320" cy="6858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</a:ln>
          </p:spPr>
          <p:txBody>
            <a:bodyPr/>
            <a:lstStyle/>
            <a:p>
              <a:endParaRPr lang="en-US" sz="240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DB5AF69-6E83-826C-9697-9D51B0BFD3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4244" y="496839"/>
            <a:ext cx="5109236" cy="5140299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0DC10597-E6B4-F806-240D-69BB775444DB}"/>
              </a:ext>
            </a:extLst>
          </p:cNvPr>
          <p:cNvSpPr/>
          <p:nvPr/>
        </p:nvSpPr>
        <p:spPr>
          <a:xfrm>
            <a:off x="524364" y="496839"/>
            <a:ext cx="536448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67" kern="0" spc="267" dirty="0">
                <a:gradFill>
                  <a:gsLst>
                    <a:gs pos="100000">
                      <a:schemeClr val="bg1"/>
                    </a:gs>
                    <a:gs pos="0">
                      <a:srgbClr val="4AD7EF"/>
                    </a:gs>
                  </a:gsLst>
                  <a:lin ang="0" scaled="0"/>
                </a:gradFill>
                <a:latin typeface="Century Gothic" panose="020B0502020202020204" pitchFamily="34" charset="0"/>
              </a:rPr>
              <a:t>POST 03 </a:t>
            </a:r>
            <a:endParaRPr lang="en-US" sz="2067" dirty="0">
              <a:gradFill>
                <a:gsLst>
                  <a:gs pos="100000">
                    <a:schemeClr val="bg1"/>
                  </a:gs>
                  <a:gs pos="0">
                    <a:srgbClr val="4AD7EF"/>
                  </a:gs>
                </a:gsLst>
                <a:lin ang="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2" name="Text 4">
            <a:extLst>
              <a:ext uri="{FF2B5EF4-FFF2-40B4-BE49-F238E27FC236}">
                <a16:creationId xmlns:a16="http://schemas.microsoft.com/office/drawing/2014/main" id="{B23E0F8E-0BE3-959C-BDB6-C13FF8C3928B}"/>
              </a:ext>
            </a:extLst>
          </p:cNvPr>
          <p:cNvSpPr/>
          <p:nvPr/>
        </p:nvSpPr>
        <p:spPr>
          <a:xfrm>
            <a:off x="524364" y="1134389"/>
            <a:ext cx="366567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gradFill>
                  <a:gsLst>
                    <a:gs pos="0">
                      <a:srgbClr val="3DC8BF"/>
                    </a:gs>
                    <a:gs pos="22000">
                      <a:srgbClr val="69CFF7"/>
                    </a:gs>
                    <a:gs pos="61000">
                      <a:schemeClr val="bg1"/>
                    </a:gs>
                  </a:gsLst>
                  <a:lin ang="10800000" scaled="0"/>
                </a:gradFill>
                <a:latin typeface="Anton" pitchFamily="2" charset="77"/>
                <a:ea typeface="Calibri" pitchFamily="34" charset="-122"/>
                <a:cs typeface="Calibri" pitchFamily="34" charset="-120"/>
              </a:rPr>
              <a:t>Instagram </a:t>
            </a:r>
          </a:p>
          <a:p>
            <a:r>
              <a:rPr lang="en-US" sz="2000" dirty="0">
                <a:gradFill>
                  <a:gsLst>
                    <a:gs pos="0">
                      <a:srgbClr val="3DC8BF"/>
                    </a:gs>
                    <a:gs pos="22000">
                      <a:srgbClr val="69CFF7"/>
                    </a:gs>
                    <a:gs pos="61000">
                      <a:schemeClr val="bg1"/>
                    </a:gs>
                  </a:gsLst>
                  <a:lin ang="10800000" scaled="0"/>
                </a:gradFill>
                <a:latin typeface="Anton" pitchFamily="2" charset="77"/>
                <a:ea typeface="Calibri" pitchFamily="34" charset="-122"/>
                <a:cs typeface="Calibri" pitchFamily="34" charset="-120"/>
              </a:rPr>
              <a:t>Casual — Personal Voice</a:t>
            </a:r>
            <a:endParaRPr lang="en-US" sz="2000" dirty="0">
              <a:gradFill>
                <a:gsLst>
                  <a:gs pos="0">
                    <a:srgbClr val="3DC8BF"/>
                  </a:gs>
                  <a:gs pos="22000">
                    <a:srgbClr val="69CFF7"/>
                  </a:gs>
                  <a:gs pos="61000">
                    <a:schemeClr val="bg1"/>
                  </a:gs>
                </a:gsLst>
                <a:lin ang="10800000" scaled="0"/>
              </a:gradFill>
              <a:latin typeface="Anton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0A3DA1-FB2F-58E3-1A38-C406422E5858}"/>
              </a:ext>
            </a:extLst>
          </p:cNvPr>
          <p:cNvSpPr txBox="1"/>
          <p:nvPr/>
        </p:nvSpPr>
        <p:spPr>
          <a:xfrm>
            <a:off x="524363" y="2848630"/>
            <a:ext cx="4640917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Coffee ☕ — you earn. </a:t>
            </a:r>
          </a:p>
          <a:p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Gas ⛽ — you earn. </a:t>
            </a:r>
          </a:p>
          <a:p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Groceries 🛒 — you earn. </a:t>
            </a:r>
          </a:p>
          <a:p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Every time your </a:t>
            </a:r>
            <a:r>
              <a:rPr lang="en-US" sz="15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DingoBlu</a:t>
            </a: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 customer taps their card, a percentage comes back to you.</a:t>
            </a:r>
          </a:p>
          <a:p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Sign them up once. Get paid every time </a:t>
            </a:r>
            <a:endParaRPr lang="ru-RU" sz="15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they spend.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BF48A4D-BBBF-623C-CF47-A2327A93448B}"/>
              </a:ext>
            </a:extLst>
          </p:cNvPr>
          <p:cNvSpPr txBox="1"/>
          <p:nvPr/>
        </p:nvSpPr>
        <p:spPr>
          <a:xfrm>
            <a:off x="524363" y="5419688"/>
            <a:ext cx="35607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DingoBlu</a:t>
            </a:r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#ACN #FinTech 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MobileBanking</a:t>
            </a:r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ComingSoon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D3A1DF03-8D02-9CF7-79A0-51D8054D11FB}"/>
              </a:ext>
            </a:extLst>
          </p:cNvPr>
          <p:cNvSpPr/>
          <p:nvPr/>
        </p:nvSpPr>
        <p:spPr>
          <a:xfrm>
            <a:off x="630975" y="2376950"/>
            <a:ext cx="1269263" cy="348364"/>
          </a:xfrm>
          <a:prstGeom prst="roundRect">
            <a:avLst/>
          </a:prstGeom>
          <a:gradFill>
            <a:gsLst>
              <a:gs pos="0">
                <a:srgbClr val="69CFF7"/>
              </a:gs>
              <a:gs pos="100000">
                <a:srgbClr val="1562B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AD034F5-DCC5-0162-DED0-B8B0A3611806}"/>
              </a:ext>
            </a:extLst>
          </p:cNvPr>
          <p:cNvSpPr txBox="1"/>
          <p:nvPr/>
        </p:nvSpPr>
        <p:spPr>
          <a:xfrm>
            <a:off x="739905" y="2375233"/>
            <a:ext cx="10317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rgbClr val="1A1A2E"/>
                </a:solidFill>
                <a:latin typeface="Century Gothic" panose="020B0502020202020204" pitchFamily="34" charset="0"/>
              </a:rPr>
              <a:t>Caption:</a:t>
            </a:r>
          </a:p>
        </p:txBody>
      </p:sp>
      <p:sp>
        <p:nvSpPr>
          <p:cNvPr id="54" name="Shape 18">
            <a:extLst>
              <a:ext uri="{FF2B5EF4-FFF2-40B4-BE49-F238E27FC236}">
                <a16:creationId xmlns:a16="http://schemas.microsoft.com/office/drawing/2014/main" id="{7353D8A6-5277-7818-5083-975F9474866A}"/>
              </a:ext>
            </a:extLst>
          </p:cNvPr>
          <p:cNvSpPr/>
          <p:nvPr/>
        </p:nvSpPr>
        <p:spPr>
          <a:xfrm>
            <a:off x="-30480" y="6310376"/>
            <a:ext cx="12252960" cy="573024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rgbClr val="69CFF7"/>
              </a:gs>
              <a:gs pos="56000">
                <a:srgbClr val="1562B7"/>
              </a:gs>
            </a:gsLst>
            <a:lin ang="10800000" scaled="0"/>
          </a:gradFill>
          <a:ln w="12700">
            <a:noFill/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D1828B-1B73-23B5-E1EA-B8FED3CCE86D}"/>
              </a:ext>
            </a:extLst>
          </p:cNvPr>
          <p:cNvSpPr/>
          <p:nvPr/>
        </p:nvSpPr>
        <p:spPr>
          <a:xfrm>
            <a:off x="6413207" y="3429000"/>
            <a:ext cx="5120272" cy="2208139"/>
          </a:xfrm>
          <a:prstGeom prst="rect">
            <a:avLst/>
          </a:prstGeom>
          <a:gradFill>
            <a:gsLst>
              <a:gs pos="100000">
                <a:srgbClr val="060806">
                  <a:alpha val="42000"/>
                </a:srgbClr>
              </a:gs>
              <a:gs pos="0">
                <a:schemeClr val="tx1">
                  <a:alpha val="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7DBAFEB-D157-AC84-3FD6-B4DE727B2E10}"/>
              </a:ext>
            </a:extLst>
          </p:cNvPr>
          <p:cNvGrpSpPr/>
          <p:nvPr/>
        </p:nvGrpSpPr>
        <p:grpSpPr>
          <a:xfrm>
            <a:off x="6626940" y="5275915"/>
            <a:ext cx="1845464" cy="251699"/>
            <a:chOff x="9369362" y="5028268"/>
            <a:chExt cx="1647736" cy="224731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FE7A8E9-D611-A0E8-798E-6179C11088F7}"/>
                </a:ext>
              </a:extLst>
            </p:cNvPr>
            <p:cNvGrpSpPr/>
            <p:nvPr/>
          </p:nvGrpSpPr>
          <p:grpSpPr>
            <a:xfrm>
              <a:off x="9369362" y="5028268"/>
              <a:ext cx="1647736" cy="224731"/>
              <a:chOff x="8906933" y="6454347"/>
              <a:chExt cx="2676261" cy="365010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416F02C2-40E5-2951-1A72-229CE5605B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alphaModFix amt="8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68794" y="6488634"/>
                <a:ext cx="914400" cy="240540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02BAAD45-B2F6-2992-A52A-7D053664E2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alphaModFix amt="8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06933" y="6454347"/>
                <a:ext cx="1425279" cy="365010"/>
              </a:xfrm>
              <a:prstGeom prst="rect">
                <a:avLst/>
              </a:prstGeom>
            </p:spPr>
          </p:pic>
        </p:grp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1C1ABF9-1681-E3AF-736B-01EAE5848073}"/>
                </a:ext>
              </a:extLst>
            </p:cNvPr>
            <p:cNvCxnSpPr/>
            <p:nvPr/>
          </p:nvCxnSpPr>
          <p:spPr>
            <a:xfrm>
              <a:off x="10363200" y="5038822"/>
              <a:ext cx="0" cy="169207"/>
            </a:xfrm>
            <a:prstGeom prst="line">
              <a:avLst/>
            </a:prstGeom>
            <a:ln w="9525">
              <a:solidFill>
                <a:srgbClr val="DADAD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 19">
            <a:extLst>
              <a:ext uri="{FF2B5EF4-FFF2-40B4-BE49-F238E27FC236}">
                <a16:creationId xmlns:a16="http://schemas.microsoft.com/office/drawing/2014/main" id="{B67C2F50-124D-BD41-1472-50D73C850D74}"/>
              </a:ext>
            </a:extLst>
          </p:cNvPr>
          <p:cNvSpPr/>
          <p:nvPr/>
        </p:nvSpPr>
        <p:spPr>
          <a:xfrm>
            <a:off x="604500" y="6459088"/>
            <a:ext cx="4668356" cy="2530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Prepared for ACN IBOs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 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For Approved Use Only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Confidential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A225D3-D521-7804-169E-3FF66216E8FF}"/>
              </a:ext>
            </a:extLst>
          </p:cNvPr>
          <p:cNvSpPr txBox="1"/>
          <p:nvPr/>
        </p:nvSpPr>
        <p:spPr>
          <a:xfrm>
            <a:off x="524363" y="4593147"/>
            <a:ext cx="44844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1" dirty="0" err="1">
                <a:solidFill>
                  <a:schemeClr val="bg2">
                    <a:lumMod val="90000"/>
                  </a:schemeClr>
                </a:solidFill>
              </a:rPr>
              <a:t>DingoBlu</a:t>
            </a:r>
            <a:r>
              <a:rPr lang="en-US" sz="1100" i="1" dirty="0">
                <a:solidFill>
                  <a:schemeClr val="bg2">
                    <a:lumMod val="90000"/>
                  </a:schemeClr>
                </a:solidFill>
              </a:rPr>
              <a:t> is a financial technology platform, not an FDIC-Insured bank. Banking services and eligible deposit accounts will be provided by </a:t>
            </a:r>
            <a:r>
              <a:rPr lang="en-US" sz="1100" i="1" dirty="0" err="1">
                <a:solidFill>
                  <a:schemeClr val="bg2">
                    <a:lumMod val="90000"/>
                  </a:schemeClr>
                </a:solidFill>
              </a:rPr>
              <a:t>DingoBlu’s</a:t>
            </a:r>
            <a:r>
              <a:rPr lang="en-US" sz="1100" i="1" dirty="0">
                <a:solidFill>
                  <a:schemeClr val="bg2">
                    <a:lumMod val="90000"/>
                  </a:schemeClr>
                </a:solidFill>
              </a:rPr>
              <a:t> FDIC‑insured partner bank. FDIC insurance is provided by such banks up to applicable limits and subject to FDIC requirements.</a:t>
            </a:r>
            <a:endParaRPr lang="en-US" sz="110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405185"/>
      </p:ext>
    </p:extLst>
  </p:cSld>
  <p:clrMapOvr>
    <a:masterClrMapping/>
  </p:clrMapOvr>
  <p:transition spd="slow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DA076-9770-8B41-C575-362F1BE16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9E2B5547-1358-92DE-ACF0-C9F9AF5BF6C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Shape 2">
              <a:extLst>
                <a:ext uri="{FF2B5EF4-FFF2-40B4-BE49-F238E27FC236}">
                  <a16:creationId xmlns:a16="http://schemas.microsoft.com/office/drawing/2014/main" id="{FB661C66-FF82-F533-CFD9-62D1A3DE820C}"/>
                </a:ext>
              </a:extLst>
            </p:cNvPr>
            <p:cNvSpPr/>
            <p:nvPr/>
          </p:nvSpPr>
          <p:spPr>
            <a:xfrm>
              <a:off x="0" y="0"/>
              <a:ext cx="6107037" cy="6858000"/>
            </a:xfrm>
            <a:prstGeom prst="rect">
              <a:avLst/>
            </a:prstGeom>
            <a:gradFill>
              <a:gsLst>
                <a:gs pos="99000">
                  <a:srgbClr val="10101A"/>
                </a:gs>
                <a:gs pos="0">
                  <a:schemeClr val="tx1"/>
                </a:gs>
              </a:gsLst>
              <a:lin ang="0" scaled="0"/>
            </a:gradFill>
            <a:ln w="12700">
              <a:solidFill>
                <a:srgbClr val="002B5C"/>
              </a:solidFill>
              <a:prstDash val="solid"/>
            </a:ln>
            <a:effectLst>
              <a:outerShdw blurRad="127000" dist="38100" dir="8100000" algn="bl" rotWithShape="0">
                <a:srgbClr val="000000">
                  <a:alpha val="15000"/>
                </a:srgbClr>
              </a:outerShdw>
            </a:effec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" name="Shape 1">
              <a:extLst>
                <a:ext uri="{FF2B5EF4-FFF2-40B4-BE49-F238E27FC236}">
                  <a16:creationId xmlns:a16="http://schemas.microsoft.com/office/drawing/2014/main" id="{C28035EA-240B-D7B7-22FB-ABB76627C9E7}"/>
                </a:ext>
              </a:extLst>
            </p:cNvPr>
            <p:cNvSpPr/>
            <p:nvPr/>
          </p:nvSpPr>
          <p:spPr>
            <a:xfrm>
              <a:off x="5700680" y="0"/>
              <a:ext cx="6491320" cy="6858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</a:ln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6" name="Text 3">
            <a:extLst>
              <a:ext uri="{FF2B5EF4-FFF2-40B4-BE49-F238E27FC236}">
                <a16:creationId xmlns:a16="http://schemas.microsoft.com/office/drawing/2014/main" id="{9EAA692C-D26C-4D8A-E74E-FD2C2FC67730}"/>
              </a:ext>
            </a:extLst>
          </p:cNvPr>
          <p:cNvSpPr/>
          <p:nvPr/>
        </p:nvSpPr>
        <p:spPr>
          <a:xfrm>
            <a:off x="524364" y="496839"/>
            <a:ext cx="536448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67" kern="0" spc="267" dirty="0">
                <a:gradFill>
                  <a:gsLst>
                    <a:gs pos="100000">
                      <a:schemeClr val="bg1"/>
                    </a:gs>
                    <a:gs pos="0">
                      <a:srgbClr val="4AD7EF"/>
                    </a:gs>
                  </a:gsLst>
                  <a:lin ang="0" scaled="0"/>
                </a:gradFill>
                <a:latin typeface="Century Gothic" panose="020B0502020202020204" pitchFamily="34" charset="0"/>
              </a:rPr>
              <a:t>POST 04 </a:t>
            </a:r>
            <a:endParaRPr lang="en-US" sz="2067" dirty="0">
              <a:gradFill>
                <a:gsLst>
                  <a:gs pos="100000">
                    <a:schemeClr val="bg1"/>
                  </a:gs>
                  <a:gs pos="0">
                    <a:srgbClr val="4AD7EF"/>
                  </a:gs>
                </a:gsLst>
                <a:lin ang="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2" name="Text 4">
            <a:extLst>
              <a:ext uri="{FF2B5EF4-FFF2-40B4-BE49-F238E27FC236}">
                <a16:creationId xmlns:a16="http://schemas.microsoft.com/office/drawing/2014/main" id="{917B8E74-D3B6-6B31-5B49-BC65F624FE36}"/>
              </a:ext>
            </a:extLst>
          </p:cNvPr>
          <p:cNvSpPr/>
          <p:nvPr/>
        </p:nvSpPr>
        <p:spPr>
          <a:xfrm>
            <a:off x="524364" y="1134389"/>
            <a:ext cx="366567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gradFill>
                  <a:gsLst>
                    <a:gs pos="0">
                      <a:srgbClr val="3DC8BF"/>
                    </a:gs>
                    <a:gs pos="22000">
                      <a:srgbClr val="69CFF7"/>
                    </a:gs>
                    <a:gs pos="61000">
                      <a:schemeClr val="bg1"/>
                    </a:gs>
                  </a:gsLst>
                  <a:lin ang="10800000" scaled="0"/>
                </a:gradFill>
                <a:latin typeface="Anton" pitchFamily="2" charset="77"/>
                <a:ea typeface="Calibri" pitchFamily="34" charset="-122"/>
                <a:cs typeface="Calibri" pitchFamily="34" charset="-120"/>
              </a:rPr>
              <a:t>Facebook / Instagram </a:t>
            </a:r>
          </a:p>
          <a:p>
            <a:r>
              <a:rPr lang="en-US" sz="2000" dirty="0">
                <a:gradFill>
                  <a:gsLst>
                    <a:gs pos="0">
                      <a:srgbClr val="3DC8BF"/>
                    </a:gs>
                    <a:gs pos="22000">
                      <a:srgbClr val="69CFF7"/>
                    </a:gs>
                    <a:gs pos="61000">
                      <a:schemeClr val="bg1"/>
                    </a:gs>
                  </a:gsLst>
                  <a:lin ang="10800000" scaled="0"/>
                </a:gradFill>
                <a:latin typeface="Anton" pitchFamily="2" charset="77"/>
                <a:ea typeface="Calibri" pitchFamily="34" charset="-122"/>
                <a:cs typeface="Calibri" pitchFamily="34" charset="-120"/>
              </a:rPr>
              <a:t>Consumer-Focused — Value Prop</a:t>
            </a:r>
            <a:endParaRPr lang="en-US" sz="2000" dirty="0">
              <a:gradFill>
                <a:gsLst>
                  <a:gs pos="0">
                    <a:srgbClr val="3DC8BF"/>
                  </a:gs>
                  <a:gs pos="22000">
                    <a:srgbClr val="69CFF7"/>
                  </a:gs>
                  <a:gs pos="61000">
                    <a:schemeClr val="bg1"/>
                  </a:gs>
                </a:gsLst>
                <a:lin ang="10800000" scaled="0"/>
              </a:gradFill>
              <a:latin typeface="Anton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FA1217-A750-AE41-C555-6687EC411F0F}"/>
              </a:ext>
            </a:extLst>
          </p:cNvPr>
          <p:cNvSpPr txBox="1"/>
          <p:nvPr/>
        </p:nvSpPr>
        <p:spPr>
          <a:xfrm>
            <a:off x="524364" y="2815760"/>
            <a:ext cx="4923568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Netflix. Electric bill. Car insurance. Spotify. Amazon.</a:t>
            </a:r>
          </a:p>
          <a:p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Your customers are already paying these every single month — automatically, without thinking about it.</a:t>
            </a:r>
          </a:p>
          <a:p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With </a:t>
            </a:r>
            <a:r>
              <a:rPr lang="en-US" sz="15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DingoBlu</a:t>
            </a: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, every one of those transactions can earn you a percentage. Same bills. Same subscriptions. Same spending. Just now it pays you too.</a:t>
            </a:r>
          </a:p>
          <a:p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E40DA87-0E6D-F160-EDA7-3C631C3341D2}"/>
              </a:ext>
            </a:extLst>
          </p:cNvPr>
          <p:cNvSpPr txBox="1"/>
          <p:nvPr/>
        </p:nvSpPr>
        <p:spPr>
          <a:xfrm>
            <a:off x="522992" y="5579710"/>
            <a:ext cx="4394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DingoBlu</a:t>
            </a:r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#ACN 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FinancialServices</a:t>
            </a:r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#FinTech 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AccessForAll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4" name="Shape 18">
            <a:extLst>
              <a:ext uri="{FF2B5EF4-FFF2-40B4-BE49-F238E27FC236}">
                <a16:creationId xmlns:a16="http://schemas.microsoft.com/office/drawing/2014/main" id="{47C560A7-F25E-9B79-4653-9084B453DB24}"/>
              </a:ext>
            </a:extLst>
          </p:cNvPr>
          <p:cNvSpPr/>
          <p:nvPr/>
        </p:nvSpPr>
        <p:spPr>
          <a:xfrm>
            <a:off x="-30480" y="6310376"/>
            <a:ext cx="12252960" cy="573024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rgbClr val="69CFF7"/>
              </a:gs>
              <a:gs pos="56000">
                <a:srgbClr val="1562B7"/>
              </a:gs>
            </a:gsLst>
            <a:lin ang="10800000" scaled="0"/>
          </a:gradFill>
          <a:ln w="12700">
            <a:noFill/>
            <a:prstDash val="solid"/>
          </a:ln>
        </p:spPr>
        <p:txBody>
          <a:bodyPr/>
          <a:lstStyle/>
          <a:p>
            <a:endParaRPr lang="en-US" sz="24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0A79FC7-8907-B2A2-CF78-3B7B48485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9786" y="496839"/>
            <a:ext cx="5138928" cy="513892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22B4572-EF41-FD3A-B1FE-8D074610C99C}"/>
              </a:ext>
            </a:extLst>
          </p:cNvPr>
          <p:cNvSpPr/>
          <p:nvPr/>
        </p:nvSpPr>
        <p:spPr>
          <a:xfrm>
            <a:off x="6359786" y="4593021"/>
            <a:ext cx="5140299" cy="1044117"/>
          </a:xfrm>
          <a:prstGeom prst="rect">
            <a:avLst/>
          </a:prstGeom>
          <a:gradFill>
            <a:gsLst>
              <a:gs pos="100000">
                <a:srgbClr val="060806">
                  <a:alpha val="42000"/>
                </a:srgbClr>
              </a:gs>
              <a:gs pos="0">
                <a:schemeClr val="tx1">
                  <a:alpha val="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50FA5A-C773-6086-305F-0B6F6C6C7607}"/>
              </a:ext>
            </a:extLst>
          </p:cNvPr>
          <p:cNvSpPr/>
          <p:nvPr/>
        </p:nvSpPr>
        <p:spPr>
          <a:xfrm>
            <a:off x="6359786" y="4593021"/>
            <a:ext cx="5140299" cy="1044117"/>
          </a:xfrm>
          <a:prstGeom prst="rect">
            <a:avLst/>
          </a:prstGeom>
          <a:gradFill>
            <a:gsLst>
              <a:gs pos="100000">
                <a:srgbClr val="060806">
                  <a:alpha val="42000"/>
                </a:srgbClr>
              </a:gs>
              <a:gs pos="0">
                <a:schemeClr val="tx1">
                  <a:alpha val="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A01F571-CA31-D4B3-E173-0FFD6E84D678}"/>
              </a:ext>
            </a:extLst>
          </p:cNvPr>
          <p:cNvGrpSpPr/>
          <p:nvPr/>
        </p:nvGrpSpPr>
        <p:grpSpPr>
          <a:xfrm>
            <a:off x="9454951" y="5264058"/>
            <a:ext cx="1845464" cy="251699"/>
            <a:chOff x="9369362" y="5028268"/>
            <a:chExt cx="1647736" cy="22473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4AA98C3-0531-51CA-D5E2-5C75A4676AD3}"/>
                </a:ext>
              </a:extLst>
            </p:cNvPr>
            <p:cNvGrpSpPr/>
            <p:nvPr/>
          </p:nvGrpSpPr>
          <p:grpSpPr>
            <a:xfrm>
              <a:off x="9369362" y="5028268"/>
              <a:ext cx="1647736" cy="224731"/>
              <a:chOff x="8906933" y="6454347"/>
              <a:chExt cx="2676261" cy="365010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0594CDD8-78D8-1C28-1C9E-D2B9D79F7B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alphaModFix amt="8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68794" y="6488634"/>
                <a:ext cx="914400" cy="240540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577D77D6-CA32-D5C3-CE83-AFAE41FF20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alphaModFix amt="8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06933" y="6454347"/>
                <a:ext cx="1425279" cy="365010"/>
              </a:xfrm>
              <a:prstGeom prst="rect">
                <a:avLst/>
              </a:prstGeom>
            </p:spPr>
          </p:pic>
        </p:grp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9FB02D8-E0C4-F072-0563-FD25E509ABDC}"/>
                </a:ext>
              </a:extLst>
            </p:cNvPr>
            <p:cNvCxnSpPr/>
            <p:nvPr/>
          </p:nvCxnSpPr>
          <p:spPr>
            <a:xfrm>
              <a:off x="10363200" y="5038822"/>
              <a:ext cx="0" cy="169207"/>
            </a:xfrm>
            <a:prstGeom prst="line">
              <a:avLst/>
            </a:prstGeom>
            <a:ln w="9525">
              <a:solidFill>
                <a:srgbClr val="DADAD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 19">
            <a:extLst>
              <a:ext uri="{FF2B5EF4-FFF2-40B4-BE49-F238E27FC236}">
                <a16:creationId xmlns:a16="http://schemas.microsoft.com/office/drawing/2014/main" id="{8FAA90D5-BE4C-A094-6DF0-E6CA4E9E7F05}"/>
              </a:ext>
            </a:extLst>
          </p:cNvPr>
          <p:cNvSpPr/>
          <p:nvPr/>
        </p:nvSpPr>
        <p:spPr>
          <a:xfrm>
            <a:off x="604500" y="6459088"/>
            <a:ext cx="4668356" cy="2530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Prepared for ACN IBOs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 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For Approved Use Only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Confidential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478EDB-EDA3-6998-73DE-AEEA49B213E9}"/>
              </a:ext>
            </a:extLst>
          </p:cNvPr>
          <p:cNvSpPr txBox="1"/>
          <p:nvPr/>
        </p:nvSpPr>
        <p:spPr>
          <a:xfrm>
            <a:off x="522992" y="4781774"/>
            <a:ext cx="44844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1" dirty="0" err="1">
                <a:solidFill>
                  <a:schemeClr val="bg2">
                    <a:lumMod val="90000"/>
                  </a:schemeClr>
                </a:solidFill>
              </a:rPr>
              <a:t>DingoBlu</a:t>
            </a:r>
            <a:r>
              <a:rPr lang="en-US" sz="1100" i="1" dirty="0">
                <a:solidFill>
                  <a:schemeClr val="bg2">
                    <a:lumMod val="90000"/>
                  </a:schemeClr>
                </a:solidFill>
              </a:rPr>
              <a:t> is a financial technology platform, not an FDIC-Insured bank. Banking services and eligible deposit accounts will be provided by </a:t>
            </a:r>
            <a:r>
              <a:rPr lang="en-US" sz="1100" i="1" dirty="0" err="1">
                <a:solidFill>
                  <a:schemeClr val="bg2">
                    <a:lumMod val="90000"/>
                  </a:schemeClr>
                </a:solidFill>
              </a:rPr>
              <a:t>DingoBlu’s</a:t>
            </a:r>
            <a:r>
              <a:rPr lang="en-US" sz="1100" i="1" dirty="0">
                <a:solidFill>
                  <a:schemeClr val="bg2">
                    <a:lumMod val="90000"/>
                  </a:schemeClr>
                </a:solidFill>
              </a:rPr>
              <a:t> FDIC‑insured partner bank. FDIC insurance is provided by such banks up to applicable limits and subject to FDIC requirements.</a:t>
            </a:r>
            <a:endParaRPr lang="en-US" sz="11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15C6AA8-86FF-77DD-D797-E451D8BC31D3}"/>
              </a:ext>
            </a:extLst>
          </p:cNvPr>
          <p:cNvSpPr/>
          <p:nvPr/>
        </p:nvSpPr>
        <p:spPr>
          <a:xfrm>
            <a:off x="630975" y="2376950"/>
            <a:ext cx="1269263" cy="348364"/>
          </a:xfrm>
          <a:prstGeom prst="roundRect">
            <a:avLst/>
          </a:prstGeom>
          <a:gradFill>
            <a:gsLst>
              <a:gs pos="0">
                <a:srgbClr val="69CFF7"/>
              </a:gs>
              <a:gs pos="100000">
                <a:srgbClr val="1562B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DCF608-476C-560B-6B11-34BC773633B7}"/>
              </a:ext>
            </a:extLst>
          </p:cNvPr>
          <p:cNvSpPr txBox="1"/>
          <p:nvPr/>
        </p:nvSpPr>
        <p:spPr>
          <a:xfrm>
            <a:off x="739905" y="2375233"/>
            <a:ext cx="10317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rgbClr val="1A1A2E"/>
                </a:solidFill>
                <a:latin typeface="Century Gothic" panose="020B0502020202020204" pitchFamily="34" charset="0"/>
              </a:rPr>
              <a:t>Caption:</a:t>
            </a:r>
          </a:p>
        </p:txBody>
      </p:sp>
    </p:spTree>
    <p:extLst>
      <p:ext uri="{BB962C8B-B14F-4D97-AF65-F5344CB8AC3E}">
        <p14:creationId xmlns:p14="http://schemas.microsoft.com/office/powerpoint/2010/main" val="793850871"/>
      </p:ext>
    </p:extLst>
  </p:cSld>
  <p:clrMapOvr>
    <a:masterClrMapping/>
  </p:clrMapOvr>
  <p:transition spd="slow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96ADD-AA59-F592-9E75-5C35E6310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27E531E8-BF6D-C69A-E709-B22046DCC4C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Shape 2">
              <a:extLst>
                <a:ext uri="{FF2B5EF4-FFF2-40B4-BE49-F238E27FC236}">
                  <a16:creationId xmlns:a16="http://schemas.microsoft.com/office/drawing/2014/main" id="{E57CC735-059E-76B2-D136-540A7B1155A2}"/>
                </a:ext>
              </a:extLst>
            </p:cNvPr>
            <p:cNvSpPr/>
            <p:nvPr/>
          </p:nvSpPr>
          <p:spPr>
            <a:xfrm>
              <a:off x="0" y="0"/>
              <a:ext cx="6107037" cy="6858000"/>
            </a:xfrm>
            <a:prstGeom prst="rect">
              <a:avLst/>
            </a:prstGeom>
            <a:gradFill>
              <a:gsLst>
                <a:gs pos="99000">
                  <a:srgbClr val="10101A"/>
                </a:gs>
                <a:gs pos="0">
                  <a:schemeClr val="tx1"/>
                </a:gs>
              </a:gsLst>
              <a:lin ang="0" scaled="0"/>
            </a:gradFill>
            <a:ln w="12700">
              <a:solidFill>
                <a:srgbClr val="002B5C"/>
              </a:solidFill>
              <a:prstDash val="solid"/>
            </a:ln>
            <a:effectLst>
              <a:outerShdw blurRad="127000" dist="38100" dir="8100000" algn="bl" rotWithShape="0">
                <a:srgbClr val="000000">
                  <a:alpha val="15000"/>
                </a:srgbClr>
              </a:outerShdw>
            </a:effec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" name="Shape 1">
              <a:extLst>
                <a:ext uri="{FF2B5EF4-FFF2-40B4-BE49-F238E27FC236}">
                  <a16:creationId xmlns:a16="http://schemas.microsoft.com/office/drawing/2014/main" id="{205F89D7-E8BB-3A9E-2405-E99E7ACA79E1}"/>
                </a:ext>
              </a:extLst>
            </p:cNvPr>
            <p:cNvSpPr/>
            <p:nvPr/>
          </p:nvSpPr>
          <p:spPr>
            <a:xfrm>
              <a:off x="5700680" y="0"/>
              <a:ext cx="6491320" cy="6858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</a:ln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6" name="Text 3">
            <a:extLst>
              <a:ext uri="{FF2B5EF4-FFF2-40B4-BE49-F238E27FC236}">
                <a16:creationId xmlns:a16="http://schemas.microsoft.com/office/drawing/2014/main" id="{F5DFC39F-19E8-C628-8137-DCFB8DD0893B}"/>
              </a:ext>
            </a:extLst>
          </p:cNvPr>
          <p:cNvSpPr/>
          <p:nvPr/>
        </p:nvSpPr>
        <p:spPr>
          <a:xfrm>
            <a:off x="524364" y="496839"/>
            <a:ext cx="536448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67" kern="0" spc="267" dirty="0">
                <a:gradFill>
                  <a:gsLst>
                    <a:gs pos="100000">
                      <a:schemeClr val="bg1"/>
                    </a:gs>
                    <a:gs pos="0">
                      <a:srgbClr val="4AD7EF"/>
                    </a:gs>
                  </a:gsLst>
                  <a:lin ang="0" scaled="0"/>
                </a:gradFill>
                <a:latin typeface="Century Gothic" panose="020B0502020202020204" pitchFamily="34" charset="0"/>
              </a:rPr>
              <a:t>POST 04 </a:t>
            </a:r>
            <a:endParaRPr lang="en-US" sz="2067" dirty="0">
              <a:gradFill>
                <a:gsLst>
                  <a:gs pos="100000">
                    <a:schemeClr val="bg1"/>
                  </a:gs>
                  <a:gs pos="0">
                    <a:srgbClr val="4AD7EF"/>
                  </a:gs>
                </a:gsLst>
                <a:lin ang="0" scaled="0"/>
              </a:gradFill>
              <a:latin typeface="Century Gothic" panose="020B0502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F58AB-FDF3-D0B0-831C-44D824731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415" y="495468"/>
            <a:ext cx="5140299" cy="5141670"/>
          </a:xfrm>
          <a:prstGeom prst="rect">
            <a:avLst/>
          </a:prstGeom>
        </p:spPr>
      </p:pic>
      <p:sp>
        <p:nvSpPr>
          <p:cNvPr id="54" name="Shape 18">
            <a:extLst>
              <a:ext uri="{FF2B5EF4-FFF2-40B4-BE49-F238E27FC236}">
                <a16:creationId xmlns:a16="http://schemas.microsoft.com/office/drawing/2014/main" id="{527F22D1-0F07-1DCB-32ED-130F80032F3E}"/>
              </a:ext>
            </a:extLst>
          </p:cNvPr>
          <p:cNvSpPr/>
          <p:nvPr/>
        </p:nvSpPr>
        <p:spPr>
          <a:xfrm>
            <a:off x="-30480" y="6310376"/>
            <a:ext cx="12252960" cy="573024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rgbClr val="69CFF7"/>
              </a:gs>
              <a:gs pos="56000">
                <a:srgbClr val="1562B7"/>
              </a:gs>
            </a:gsLst>
            <a:lin ang="10800000" scaled="0"/>
          </a:gradFill>
          <a:ln w="12700">
            <a:noFill/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2A74A8-7DAC-481C-6406-A4CBB039F70D}"/>
              </a:ext>
            </a:extLst>
          </p:cNvPr>
          <p:cNvSpPr/>
          <p:nvPr/>
        </p:nvSpPr>
        <p:spPr>
          <a:xfrm>
            <a:off x="6359786" y="4593021"/>
            <a:ext cx="5140299" cy="1044117"/>
          </a:xfrm>
          <a:prstGeom prst="rect">
            <a:avLst/>
          </a:prstGeom>
          <a:gradFill>
            <a:gsLst>
              <a:gs pos="100000">
                <a:srgbClr val="060806">
                  <a:alpha val="42000"/>
                </a:srgbClr>
              </a:gs>
              <a:gs pos="0">
                <a:schemeClr val="tx1">
                  <a:alpha val="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1A1E68D-49F0-44AF-736F-F7D364FC098D}"/>
              </a:ext>
            </a:extLst>
          </p:cNvPr>
          <p:cNvSpPr/>
          <p:nvPr/>
        </p:nvSpPr>
        <p:spPr>
          <a:xfrm>
            <a:off x="6359786" y="4593021"/>
            <a:ext cx="5140299" cy="1044117"/>
          </a:xfrm>
          <a:prstGeom prst="rect">
            <a:avLst/>
          </a:prstGeom>
          <a:gradFill>
            <a:gsLst>
              <a:gs pos="100000">
                <a:srgbClr val="060806">
                  <a:alpha val="42000"/>
                </a:srgbClr>
              </a:gs>
              <a:gs pos="0">
                <a:schemeClr val="tx1">
                  <a:alpha val="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B84CC7AB-DE53-20A7-FEF6-3333C15BC4B8}"/>
              </a:ext>
            </a:extLst>
          </p:cNvPr>
          <p:cNvSpPr/>
          <p:nvPr/>
        </p:nvSpPr>
        <p:spPr>
          <a:xfrm>
            <a:off x="604500" y="6459088"/>
            <a:ext cx="4668356" cy="2530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Prepared for ACN IBOs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 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For Approved Use Only  </a:t>
            </a:r>
            <a:r>
              <a:rPr lang="en-US" sz="1067" b="1" spc="110" dirty="0">
                <a:latin typeface="Arial Narrow" panose="020B0604020202020204" pitchFamily="34" charset="0"/>
                <a:cs typeface="Arial Narrow" panose="020B0604020202020204" pitchFamily="34" charset="0"/>
              </a:rPr>
              <a:t>|</a:t>
            </a:r>
            <a:r>
              <a:rPr lang="en-US" sz="1067" b="1" spc="1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3D985D8-F8A3-A573-0F7B-EB19F2C3B199}"/>
              </a:ext>
            </a:extLst>
          </p:cNvPr>
          <p:cNvGrpSpPr/>
          <p:nvPr/>
        </p:nvGrpSpPr>
        <p:grpSpPr>
          <a:xfrm>
            <a:off x="6626940" y="5275915"/>
            <a:ext cx="1845464" cy="251699"/>
            <a:chOff x="9369362" y="5028268"/>
            <a:chExt cx="1647736" cy="22473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581A592-A784-551D-6BF3-3F1757D78068}"/>
                </a:ext>
              </a:extLst>
            </p:cNvPr>
            <p:cNvGrpSpPr/>
            <p:nvPr/>
          </p:nvGrpSpPr>
          <p:grpSpPr>
            <a:xfrm>
              <a:off x="9369362" y="5028268"/>
              <a:ext cx="1647736" cy="224731"/>
              <a:chOff x="8906933" y="6454347"/>
              <a:chExt cx="2676261" cy="365010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D198A4F8-ADF4-D8C2-B696-16037B9805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alphaModFix amt="8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68794" y="6488634"/>
                <a:ext cx="914400" cy="240540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5E802CBA-D368-7BF8-BF7D-4A0ECB1200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alphaModFix amt="8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06933" y="6454347"/>
                <a:ext cx="1425279" cy="365010"/>
              </a:xfrm>
              <a:prstGeom prst="rect">
                <a:avLst/>
              </a:prstGeom>
            </p:spPr>
          </p:pic>
        </p:grp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F340580-05B4-5A64-4ACF-2E1D14DF2B58}"/>
                </a:ext>
              </a:extLst>
            </p:cNvPr>
            <p:cNvCxnSpPr/>
            <p:nvPr/>
          </p:nvCxnSpPr>
          <p:spPr>
            <a:xfrm>
              <a:off x="10363200" y="5038822"/>
              <a:ext cx="0" cy="169207"/>
            </a:xfrm>
            <a:prstGeom prst="line">
              <a:avLst/>
            </a:prstGeom>
            <a:ln w="9525">
              <a:solidFill>
                <a:srgbClr val="DADAD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3">
            <a:extLst>
              <a:ext uri="{FF2B5EF4-FFF2-40B4-BE49-F238E27FC236}">
                <a16:creationId xmlns:a16="http://schemas.microsoft.com/office/drawing/2014/main" id="{FAB5F01D-30C5-5F30-819C-F06EAAFA78F0}"/>
              </a:ext>
            </a:extLst>
          </p:cNvPr>
          <p:cNvSpPr/>
          <p:nvPr/>
        </p:nvSpPr>
        <p:spPr>
          <a:xfrm>
            <a:off x="524364" y="496839"/>
            <a:ext cx="536448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67" kern="0" spc="267" dirty="0">
                <a:gradFill>
                  <a:gsLst>
                    <a:gs pos="100000">
                      <a:schemeClr val="bg1"/>
                    </a:gs>
                    <a:gs pos="0">
                      <a:srgbClr val="4AD7EF"/>
                    </a:gs>
                  </a:gsLst>
                  <a:lin ang="0" scaled="0"/>
                </a:gradFill>
                <a:latin typeface="Century Gothic" panose="020B0502020202020204" pitchFamily="34" charset="0"/>
              </a:rPr>
              <a:t>POST 04 </a:t>
            </a:r>
            <a:endParaRPr lang="en-US" sz="2067" dirty="0">
              <a:gradFill>
                <a:gsLst>
                  <a:gs pos="100000">
                    <a:schemeClr val="bg1"/>
                  </a:gs>
                  <a:gs pos="0">
                    <a:srgbClr val="4AD7EF"/>
                  </a:gs>
                </a:gsLst>
                <a:lin ang="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A0DFF5AB-1EBE-4B4C-D256-7685A2157EED}"/>
              </a:ext>
            </a:extLst>
          </p:cNvPr>
          <p:cNvSpPr/>
          <p:nvPr/>
        </p:nvSpPr>
        <p:spPr>
          <a:xfrm>
            <a:off x="524364" y="1134389"/>
            <a:ext cx="366567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gradFill>
                  <a:gsLst>
                    <a:gs pos="0">
                      <a:srgbClr val="3DC8BF"/>
                    </a:gs>
                    <a:gs pos="22000">
                      <a:srgbClr val="69CFF7"/>
                    </a:gs>
                    <a:gs pos="61000">
                      <a:schemeClr val="bg1"/>
                    </a:gs>
                  </a:gsLst>
                  <a:lin ang="10800000" scaled="0"/>
                </a:gradFill>
                <a:latin typeface="Anton" pitchFamily="2" charset="77"/>
                <a:ea typeface="Calibri" pitchFamily="34" charset="-122"/>
                <a:cs typeface="Calibri" pitchFamily="34" charset="-120"/>
              </a:rPr>
              <a:t>Facebook / Instagram </a:t>
            </a:r>
          </a:p>
          <a:p>
            <a:r>
              <a:rPr lang="en-US" sz="2000" dirty="0">
                <a:gradFill>
                  <a:gsLst>
                    <a:gs pos="0">
                      <a:srgbClr val="3DC8BF"/>
                    </a:gs>
                    <a:gs pos="22000">
                      <a:srgbClr val="69CFF7"/>
                    </a:gs>
                    <a:gs pos="61000">
                      <a:schemeClr val="bg1"/>
                    </a:gs>
                  </a:gsLst>
                  <a:lin ang="10800000" scaled="0"/>
                </a:gradFill>
                <a:latin typeface="Anton" pitchFamily="2" charset="77"/>
                <a:ea typeface="Calibri" pitchFamily="34" charset="-122"/>
                <a:cs typeface="Calibri" pitchFamily="34" charset="-120"/>
              </a:rPr>
              <a:t>Consumer-Focused — Value Prop</a:t>
            </a:r>
            <a:endParaRPr lang="en-US" sz="2000" dirty="0">
              <a:gradFill>
                <a:gsLst>
                  <a:gs pos="0">
                    <a:srgbClr val="3DC8BF"/>
                  </a:gs>
                  <a:gs pos="22000">
                    <a:srgbClr val="69CFF7"/>
                  </a:gs>
                  <a:gs pos="61000">
                    <a:schemeClr val="bg1"/>
                  </a:gs>
                </a:gsLst>
                <a:lin ang="10800000" scaled="0"/>
              </a:gradFill>
              <a:latin typeface="Anton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2A7A1B-D8DA-0A60-E71B-8648F889A5CB}"/>
              </a:ext>
            </a:extLst>
          </p:cNvPr>
          <p:cNvSpPr txBox="1"/>
          <p:nvPr/>
        </p:nvSpPr>
        <p:spPr>
          <a:xfrm>
            <a:off x="524364" y="2815760"/>
            <a:ext cx="4923568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Netflix. Electric bill. Car insurance. Spotify. Amazon.</a:t>
            </a:r>
          </a:p>
          <a:p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Your customers are already paying these every single month — automatically, without thinking about it.</a:t>
            </a:r>
          </a:p>
          <a:p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With </a:t>
            </a:r>
            <a:r>
              <a:rPr lang="en-US" sz="15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DingoBlu</a:t>
            </a:r>
            <a:r>
              <a:rPr lang="en-US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, every one of those transactions can earn you a percentage. Same bills. Same subscriptions. Same spending. Just now it pays you too.</a:t>
            </a:r>
          </a:p>
          <a:p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3E7C10A-1E94-D58D-3E36-6A3963C096EE}"/>
              </a:ext>
            </a:extLst>
          </p:cNvPr>
          <p:cNvSpPr txBox="1"/>
          <p:nvPr/>
        </p:nvSpPr>
        <p:spPr>
          <a:xfrm>
            <a:off x="522992" y="5590724"/>
            <a:ext cx="4394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DingoBlu</a:t>
            </a:r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#ACN 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FinancialServices</a:t>
            </a:r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#FinTech #</a:t>
            </a:r>
            <a:r>
              <a:rPr lang="en-US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AccessForAll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025240-ACD9-90E4-659F-D1EBE21C8F6A}"/>
              </a:ext>
            </a:extLst>
          </p:cNvPr>
          <p:cNvSpPr txBox="1"/>
          <p:nvPr/>
        </p:nvSpPr>
        <p:spPr>
          <a:xfrm>
            <a:off x="522992" y="4781774"/>
            <a:ext cx="44844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1" dirty="0" err="1">
                <a:solidFill>
                  <a:schemeClr val="bg2">
                    <a:lumMod val="90000"/>
                  </a:schemeClr>
                </a:solidFill>
              </a:rPr>
              <a:t>DingoBlu</a:t>
            </a:r>
            <a:r>
              <a:rPr lang="en-US" sz="1100" i="1" dirty="0">
                <a:solidFill>
                  <a:schemeClr val="bg2">
                    <a:lumMod val="90000"/>
                  </a:schemeClr>
                </a:solidFill>
              </a:rPr>
              <a:t> is a financial technology platform, not an FDIC-Insured bank. Banking services and eligible deposit accounts will be provided by </a:t>
            </a:r>
            <a:r>
              <a:rPr lang="en-US" sz="1100" i="1" dirty="0" err="1">
                <a:solidFill>
                  <a:schemeClr val="bg2">
                    <a:lumMod val="90000"/>
                  </a:schemeClr>
                </a:solidFill>
              </a:rPr>
              <a:t>DingoBlu’s</a:t>
            </a:r>
            <a:r>
              <a:rPr lang="en-US" sz="1100" i="1" dirty="0">
                <a:solidFill>
                  <a:schemeClr val="bg2">
                    <a:lumMod val="90000"/>
                  </a:schemeClr>
                </a:solidFill>
              </a:rPr>
              <a:t> FDIC‑insured partner bank. FDIC insurance is provided by such banks up to applicable limits and subject to FDIC requirements.</a:t>
            </a:r>
            <a:endParaRPr lang="en-US" sz="11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1537851-648F-772C-2864-E93B9A0E51EE}"/>
              </a:ext>
            </a:extLst>
          </p:cNvPr>
          <p:cNvSpPr/>
          <p:nvPr/>
        </p:nvSpPr>
        <p:spPr>
          <a:xfrm>
            <a:off x="630975" y="2376950"/>
            <a:ext cx="1269263" cy="348364"/>
          </a:xfrm>
          <a:prstGeom prst="roundRect">
            <a:avLst/>
          </a:prstGeom>
          <a:gradFill>
            <a:gsLst>
              <a:gs pos="0">
                <a:srgbClr val="69CFF7"/>
              </a:gs>
              <a:gs pos="100000">
                <a:srgbClr val="1562B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15EABBB-0BC6-5615-4DFC-CCD698F8B4F7}"/>
              </a:ext>
            </a:extLst>
          </p:cNvPr>
          <p:cNvSpPr txBox="1"/>
          <p:nvPr/>
        </p:nvSpPr>
        <p:spPr>
          <a:xfrm>
            <a:off x="739905" y="2375233"/>
            <a:ext cx="10317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rgbClr val="1A1A2E"/>
                </a:solidFill>
                <a:latin typeface="Century Gothic" panose="020B0502020202020204" pitchFamily="34" charset="0"/>
              </a:rPr>
              <a:t>Caption:</a:t>
            </a:r>
          </a:p>
        </p:txBody>
      </p:sp>
    </p:spTree>
    <p:extLst>
      <p:ext uri="{BB962C8B-B14F-4D97-AF65-F5344CB8AC3E}">
        <p14:creationId xmlns:p14="http://schemas.microsoft.com/office/powerpoint/2010/main" val="3008962423"/>
      </p:ext>
    </p:extLst>
  </p:cSld>
  <p:clrMapOvr>
    <a:masterClrMapping/>
  </p:clrMapOvr>
  <p:transition spd="slow">
    <p:wipe dir="d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2522</TotalTime>
  <Words>1382</Words>
  <Application>Microsoft Macintosh PowerPoint</Application>
  <PresentationFormat>Widescreen</PresentationFormat>
  <Paragraphs>116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Anton</vt:lpstr>
      <vt:lpstr>Aptos</vt:lpstr>
      <vt:lpstr>Aptos Display</vt:lpstr>
      <vt:lpstr>Arial</vt:lpstr>
      <vt:lpstr>Arial Narrow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Elena Silivonik</dc:creator>
  <cp:lastModifiedBy>Chance Page</cp:lastModifiedBy>
  <cp:revision>20</cp:revision>
  <cp:lastPrinted>2026-06-03T18:26:51Z</cp:lastPrinted>
  <dcterms:created xsi:type="dcterms:W3CDTF">2026-05-15T03:20:44Z</dcterms:created>
  <dcterms:modified xsi:type="dcterms:W3CDTF">2026-06-08T15:41:42Z</dcterms:modified>
</cp:coreProperties>
</file>